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298" r:id="rId3"/>
    <p:sldId id="299" r:id="rId4"/>
    <p:sldId id="259" r:id="rId5"/>
    <p:sldId id="260" r:id="rId6"/>
    <p:sldId id="265" r:id="rId7"/>
    <p:sldId id="266" r:id="rId8"/>
    <p:sldId id="300" r:id="rId9"/>
    <p:sldId id="267" r:id="rId10"/>
    <p:sldId id="292" r:id="rId11"/>
    <p:sldId id="268" r:id="rId12"/>
    <p:sldId id="293" r:id="rId13"/>
    <p:sldId id="269" r:id="rId14"/>
    <p:sldId id="294" r:id="rId15"/>
    <p:sldId id="291" r:id="rId16"/>
    <p:sldId id="270" r:id="rId17"/>
    <p:sldId id="261" r:id="rId18"/>
    <p:sldId id="305" r:id="rId19"/>
    <p:sldId id="306" r:id="rId20"/>
    <p:sldId id="307" r:id="rId21"/>
    <p:sldId id="295" r:id="rId22"/>
    <p:sldId id="310" r:id="rId23"/>
    <p:sldId id="308" r:id="rId24"/>
    <p:sldId id="309" r:id="rId25"/>
    <p:sldId id="262" r:id="rId26"/>
    <p:sldId id="272" r:id="rId27"/>
    <p:sldId id="289" r:id="rId28"/>
    <p:sldId id="273" r:id="rId29"/>
    <p:sldId id="274" r:id="rId30"/>
    <p:sldId id="275" r:id="rId31"/>
    <p:sldId id="313" r:id="rId32"/>
    <p:sldId id="311" r:id="rId33"/>
    <p:sldId id="276" r:id="rId34"/>
    <p:sldId id="277" r:id="rId35"/>
    <p:sldId id="287" r:id="rId36"/>
    <p:sldId id="263" r:id="rId37"/>
    <p:sldId id="279" r:id="rId38"/>
    <p:sldId id="302" r:id="rId39"/>
    <p:sldId id="280" r:id="rId40"/>
    <p:sldId id="303" r:id="rId41"/>
    <p:sldId id="297" r:id="rId42"/>
    <p:sldId id="296" r:id="rId43"/>
    <p:sldId id="314" r:id="rId44"/>
    <p:sldId id="281" r:id="rId45"/>
    <p:sldId id="304" r:id="rId46"/>
    <p:sldId id="282" r:id="rId47"/>
    <p:sldId id="284" r:id="rId48"/>
    <p:sldId id="283" r:id="rId49"/>
    <p:sldId id="285" r:id="rId50"/>
    <p:sldId id="286" r:id="rId51"/>
    <p:sldId id="315" r:id="rId5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ngsoo Kim" initials="JK" lastIdx="1" clrIdx="0">
    <p:extLst>
      <p:ext uri="{19B8F6BF-5375-455C-9EA6-DF929625EA0E}">
        <p15:presenceInfo xmlns:p15="http://schemas.microsoft.com/office/powerpoint/2012/main" userId="4cde010ba62eec9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30024" autoAdjust="0"/>
  </p:normalViewPr>
  <p:slideViewPr>
    <p:cSldViewPr snapToGrid="0">
      <p:cViewPr>
        <p:scale>
          <a:sx n="113" d="100"/>
          <a:sy n="113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8D783-9E9D-49E7-B52C-067AA0D67B87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1356A3-60C2-4800-87AC-472767DF57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8378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목적</a:t>
            </a:r>
            <a:endParaRPr lang="en-US" altLang="ko-KR" sz="11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서울시 기준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인기구와 비인기구를 분류한 뒤 각 가격 변동 패턴을 비교 분석하고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지역별 시장 특성을 확인해 투자 매력도를 평가한다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sz="11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1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정의</a:t>
            </a:r>
          </a:p>
          <a:p>
            <a:pPr lvl="0"/>
            <a:r>
              <a:rPr lang="en-US" altLang="ko-KR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최근 </a:t>
            </a:r>
            <a:r>
              <a:rPr lang="en-US" altLang="ko-KR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</a:t>
            </a:r>
            <a:r>
              <a:rPr lang="ko-KR" alt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개월 기준</a:t>
            </a:r>
            <a:r>
              <a:rPr lang="en-US" altLang="ko-KR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평균 거래액 상위 </a:t>
            </a:r>
            <a:r>
              <a:rPr lang="en-US" altLang="ko-KR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개구 </a:t>
            </a:r>
            <a:r>
              <a:rPr lang="en-US" altLang="ko-KR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</a:t>
            </a:r>
            <a:r>
              <a:rPr lang="ko-KR" altLang="en-US" sz="11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</a:t>
            </a:r>
            <a:r>
              <a:rPr lang="en-US" altLang="ko-KR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하위 </a:t>
            </a:r>
            <a:r>
              <a:rPr lang="en-US" altLang="ko-KR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개구 </a:t>
            </a:r>
            <a:r>
              <a:rPr lang="en-US" altLang="ko-KR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</a:t>
            </a:r>
            <a:r>
              <a:rPr lang="ko-KR" alt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비인기구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020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인기구의 누적 수익률은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2020~2022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년까지 증가하는 추세이다가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2023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년까지 감소하고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2025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년까지 증가하는 추세임을 알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비인기구의 경우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2021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하반기부터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년까지 급격하게 누적 수익률이 감소해 마이너스까지 떨어졌으며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이후로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년부터 지금까지 누적 수익률을 유지하고 있는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662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시장 구조 차이</a:t>
            </a:r>
          </a:p>
          <a:p>
            <a:pPr lvl="1"/>
            <a:r>
              <a:rPr lang="ko-KR" altLang="en-US" dirty="0" err="1"/>
              <a:t>인기구</a:t>
            </a:r>
            <a:r>
              <a:rPr lang="en-US" altLang="ko-KR" dirty="0"/>
              <a:t>: </a:t>
            </a:r>
            <a:r>
              <a:rPr lang="ko-KR" altLang="en-US" dirty="0"/>
              <a:t>거래액</a:t>
            </a:r>
            <a:r>
              <a:rPr lang="en-US" altLang="ko-KR" dirty="0"/>
              <a:t>·</a:t>
            </a:r>
            <a:r>
              <a:rPr lang="ko-KR" altLang="en-US" dirty="0"/>
              <a:t>가격 압도적</a:t>
            </a:r>
            <a:r>
              <a:rPr lang="en-US" altLang="ko-KR" dirty="0"/>
              <a:t>, </a:t>
            </a:r>
            <a:r>
              <a:rPr lang="ko-KR" altLang="en-US" dirty="0"/>
              <a:t>초고가 거래 존재</a:t>
            </a:r>
            <a:r>
              <a:rPr lang="en-US" altLang="ko-KR" dirty="0"/>
              <a:t>, </a:t>
            </a:r>
            <a:r>
              <a:rPr lang="ko-KR" altLang="en-US" dirty="0"/>
              <a:t>거래량 많음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비인기구</a:t>
            </a:r>
            <a:r>
              <a:rPr lang="en-US" altLang="ko-KR" dirty="0"/>
              <a:t>: </a:t>
            </a:r>
            <a:r>
              <a:rPr lang="ko-KR" altLang="en-US" dirty="0"/>
              <a:t>낮은 거래가</a:t>
            </a:r>
            <a:r>
              <a:rPr lang="en-US" altLang="ko-KR" dirty="0"/>
              <a:t>·</a:t>
            </a:r>
            <a:r>
              <a:rPr lang="ko-KR" altLang="en-US" dirty="0"/>
              <a:t>거래량</a:t>
            </a:r>
            <a:r>
              <a:rPr lang="en-US" altLang="ko-KR" dirty="0"/>
              <a:t>, </a:t>
            </a:r>
            <a:r>
              <a:rPr lang="ko-KR" altLang="en-US" dirty="0"/>
              <a:t>유동성 부족</a:t>
            </a:r>
            <a:r>
              <a:rPr lang="en-US" altLang="ko-KR" dirty="0"/>
              <a:t>, </a:t>
            </a:r>
            <a:r>
              <a:rPr lang="ko-KR" altLang="en-US" dirty="0"/>
              <a:t>수익률 마이너스 지속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r>
              <a:rPr lang="ko-KR" altLang="en-US" dirty="0"/>
              <a:t>시계열 트렌드</a:t>
            </a:r>
          </a:p>
          <a:p>
            <a:pPr lvl="1"/>
            <a:r>
              <a:rPr lang="ko-KR" altLang="en-US" dirty="0" err="1"/>
              <a:t>인기구</a:t>
            </a:r>
            <a:r>
              <a:rPr lang="en-US" altLang="ko-KR" dirty="0"/>
              <a:t>: </a:t>
            </a:r>
            <a:r>
              <a:rPr lang="ko-KR" altLang="en-US" dirty="0" err="1"/>
              <a:t>하락기</a:t>
            </a:r>
            <a:r>
              <a:rPr lang="ko-KR" altLang="en-US" dirty="0"/>
              <a:t> 이후 빠른 회복 → 회복 탄력성 강함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비인기구</a:t>
            </a:r>
            <a:r>
              <a:rPr lang="en-US" altLang="ko-KR" dirty="0"/>
              <a:t>: </a:t>
            </a:r>
            <a:r>
              <a:rPr lang="ko-KR" altLang="en-US" dirty="0"/>
              <a:t>하락 후 제자리 → 시장 반등 효과 제한적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r>
              <a:rPr lang="ko-KR" altLang="en-US" dirty="0"/>
              <a:t>투자 매력도</a:t>
            </a:r>
          </a:p>
          <a:p>
            <a:pPr lvl="1"/>
            <a:r>
              <a:rPr lang="ko-KR" altLang="en-US" dirty="0" err="1"/>
              <a:t>인기구</a:t>
            </a:r>
            <a:r>
              <a:rPr lang="en-US" altLang="ko-KR" dirty="0"/>
              <a:t>: </a:t>
            </a:r>
            <a:r>
              <a:rPr lang="ko-KR" altLang="en-US" dirty="0"/>
              <a:t>플러스 수익률 → 위험 대비 수익 합리적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비인기구</a:t>
            </a:r>
            <a:r>
              <a:rPr lang="en-US" altLang="ko-KR" dirty="0"/>
              <a:t>: </a:t>
            </a:r>
            <a:r>
              <a:rPr lang="ko-KR" altLang="en-US" dirty="0"/>
              <a:t>수익률 마이너스</a:t>
            </a:r>
            <a:r>
              <a:rPr lang="en-US" altLang="ko-KR" dirty="0"/>
              <a:t>, </a:t>
            </a:r>
            <a:r>
              <a:rPr lang="ko-KR" altLang="en-US" dirty="0"/>
              <a:t>변동성 차별화 없음 → 리스크 대비 보상 낮음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전략적 시사점</a:t>
            </a:r>
          </a:p>
          <a:p>
            <a:pPr lvl="1"/>
            <a:r>
              <a:rPr lang="ko-KR" altLang="en-US" dirty="0" err="1"/>
              <a:t>인기구</a:t>
            </a:r>
            <a:r>
              <a:rPr lang="en-US" altLang="ko-KR" dirty="0"/>
              <a:t>: </a:t>
            </a:r>
            <a:r>
              <a:rPr lang="ko-KR" altLang="en-US" dirty="0"/>
              <a:t>투자에 유리</a:t>
            </a:r>
            <a:r>
              <a:rPr lang="en-US" altLang="ko-KR" dirty="0"/>
              <a:t>, </a:t>
            </a:r>
            <a:r>
              <a:rPr lang="ko-KR" altLang="en-US" dirty="0"/>
              <a:t>유동성과 가격 변동성 활용 가능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비인기구</a:t>
            </a:r>
            <a:r>
              <a:rPr lang="en-US" altLang="ko-KR" dirty="0"/>
              <a:t>: </a:t>
            </a:r>
            <a:r>
              <a:rPr lang="ko-KR" altLang="en-US" dirty="0"/>
              <a:t>개발호재 없이는 투자 매력 낮음</a:t>
            </a:r>
            <a:r>
              <a:rPr lang="en-US" altLang="ko-KR" dirty="0"/>
              <a:t>.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409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목적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전용면적별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아파트의 가격 변동 추이를 분석 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생애주기에 따른 최적 투자 전략과 거주 전략을 제시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분류</a:t>
            </a:r>
          </a:p>
          <a:p>
            <a:pPr lvl="0"/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전용면적이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85㎡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이상인 경우 대형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85~60㎡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 경우 중형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60㎡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미만일 경우 소형으로 분류</a:t>
            </a:r>
          </a:p>
          <a:p>
            <a:pPr lvl="0"/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건축년도가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지금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(2025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으로부터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이하일 경우 신축 아파트로 분류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8698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월별 거래건수는 소형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중형이 매우 비슷하게 변화하고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대형 아파트는 전체적으로 수치는 적지만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비슷한 양상을 보이는 것을 알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0409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858580-284F-65B1-6A55-EFE29A230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B6BFAC1-A0CF-8EA3-3465-3CAAFE395C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EEBEFDF-82F1-D59B-4303-BD9442E993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월평균 거래금액의 경우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아파트 크기에 따라 가격이 정해지기 때문에 대형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중형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소형으로 거래금액이 유지되는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8040AB-4A06-63B6-1BAF-0569B50BAB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3644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7BE7CA-0727-CAE1-76A5-60312F150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91CB0F8-446C-4850-2A09-4A54F545C8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7DAE65C-4CDD-2BDC-A780-AB86F937E6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평단가는 면적에 따른 가격의 영향을 제외한 수치이다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전체적으로 비슷한 양상을 보이는 것 같으나 대형 아파트의 평단가가 상대적으로 조금 높고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소형 아파트의 평단가가 낮은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3A0478-A10B-D2CA-154C-26772BC1C4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9080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1B0DFF-DC98-6C5E-2887-1D59D40A8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4382A77-D9D0-9F28-7D69-C1DADFB96D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8B8D9C7-D16D-3039-1A3A-0355E7D836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년에 연간 수익률이 전체적으로 하락했지만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대형 아파트가 그 영향을 매우 크게 받은 것을 알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전체적인 연간 수익률 추세는 대형 아파트의 수익률에 매우 큰 영향을 주는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8D3B58-8F49-C272-6992-61A83E6351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8590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신축비율은 소형일수록 비율이 점점 늘어나는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23515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 유동성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가격 구조와 투자 위험</a:t>
            </a:r>
          </a:p>
          <a:p>
            <a:pPr lvl="1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중형은 거래량이 많아 매도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매수 유동성이 높음 → 단기 투자에 유리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소형은 단가가 낮고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하락기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방어력이 강해 안정적 투자처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대형은 거래량이 적어 환금성 리스크 존재 → 장기 보유 투자에 적합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대형은 단가 우위가 있으나 시장 충격 시 낙폭이 커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하이리스크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하이리턴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수요 구조 변화</a:t>
            </a:r>
          </a:p>
          <a:p>
            <a:pPr lvl="1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소형에서 신축 비율이 높은 것은 젊은 세대의 수요 집중을 반영 → 인구 구조 변화에 따라 장기적으로 소형 신축은 안정적 수요 기반 확보 가능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반면 대형은 신축 비율이 낮고 노후 주택 비중이 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리모델링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재건축 규제와 정책에 더 큰 영향을 받음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전략적 시사점</a:t>
            </a:r>
          </a:p>
          <a:p>
            <a:pPr lvl="1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단기 회전형 투자 → 소형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중형 중심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장기 자산 가치 투자 → 대형이나 재건축 가능성이 있는 노후 대형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정책 변수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재건축 규제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공급 확대 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민감하게 반응 → 대형 위주 모니터링 필요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3968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생애주기 </a:t>
            </a:r>
            <a:r>
              <a:rPr lang="en-US" altLang="ko-KR" dirty="0"/>
              <a:t>/ </a:t>
            </a:r>
            <a:r>
              <a:rPr lang="ko-KR" altLang="en-US" dirty="0"/>
              <a:t>거주 및 투자 전략에 따라 가중치 부여하는 방식으로 선정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40 ~ 50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자금 여력이 증가함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연간 수익률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변동성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수익률 극대화 및 리스크 관리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수익률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+1,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변동성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0)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lvl="0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투자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거주 전략 차이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연간 수익률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변동성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거주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낮아도 크게 문제 없음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(0) /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투자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수익률이 높고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(+1),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변동성이 낮을수록 좋다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(-1)</a:t>
            </a:r>
          </a:p>
          <a:p>
            <a:pPr lvl="0"/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065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최근 기준 통계분석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서초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송파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강남구는 다른 구들에 비해 압도적으로 거래액이 높은 것을 확인 가능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비인기구의 경우 금천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강북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종로구를 선정할 수 있음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2018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면적구분에 대한 각 지표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거래량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평균거래금액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연간 수익률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변동성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신축비율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표준화</a:t>
            </a:r>
          </a:p>
          <a:p>
            <a:pPr lvl="1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데이터를 평균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표준편차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되도록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표준화함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변동성은 낮을수록 선호되므로 부호를 반전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0190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청년기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거주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투자 모두 소형 적합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중년기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거주는 중형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투자는 대형 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노년기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거주는 소형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투자는 대형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4899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목적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부동산 거래량 변화가 가격 변동에 미치는 영향을 시차 분석을 통해 파악하고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시장 전환점을 예측할 수 있는 지표를 개발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9045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0~6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개월 시차를 설정하고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지표와 거래량 변화율과의 상관관계가 있는지를 계산</a:t>
            </a:r>
          </a:p>
          <a:p>
            <a:pPr lvl="1"/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Pearson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상관계수를 이용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시차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지표당 상관계수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계산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가까울수록 상관관계에 있다고 볼 수 있다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가격 자체와 이동평균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변동성은 모든 시차에서 거래량 변화율과 상관관계가 매우 작은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가격의 변화율은 거래량 변화율과 상관관계가 유의미하게 큰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개월 이후부터는 상관관계가 없어지는 것으로 보아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거래량 변화율은 단기적으로 가격 변화율과 상관관계가 크다고 할 수 있을 것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종류의 가격 중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평균거래금액 변화율의 상관관계가 가장 작고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중위가격의 변화율이 가장 상관관계가 많다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5275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Granger Causality Test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거래량 변화율이 가격 지표의 선행 지표인지를 테스트하는 것으로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값이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0.05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이하라면 유의미한 선행 관계가 있다고 판단한다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결과물에서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중위가격과 중위가격의 변화율은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4~10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개월 사이에 유의미한 선행 관계가 있다고 판단된다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거래량이 변하면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4~10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개월 사이에 중위가격이 변화할 가능성이 높다고 할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8181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거래량 변화율은 중위가격 변화율과 단기</a:t>
            </a:r>
            <a:r>
              <a:rPr lang="en-US" altLang="ko-KR" dirty="0"/>
              <a:t>(0~1</a:t>
            </a:r>
            <a:r>
              <a:rPr lang="ko-KR" altLang="en-US" dirty="0"/>
              <a:t>개월</a:t>
            </a:r>
            <a:r>
              <a:rPr lang="en-US" altLang="ko-KR" dirty="0"/>
              <a:t>)</a:t>
            </a:r>
            <a:r>
              <a:rPr lang="ko-KR" altLang="en-US" dirty="0"/>
              <a:t>에서만 높은 상관관계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가격과 거래량은 동행하므로</a:t>
            </a:r>
            <a:r>
              <a:rPr lang="en-US" altLang="ko-KR" dirty="0"/>
              <a:t>, </a:t>
            </a:r>
            <a:r>
              <a:rPr lang="ko-KR" altLang="en-US" dirty="0"/>
              <a:t>현재 거래량 급증은 단기적으로 가격 변동성과 맞물려 움직일 가능성이 큼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따라서 단기 매매 시 거래량 급증 구간은 가격 변동 리스크 구간으로 인식 필요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Granger Test </a:t>
            </a:r>
            <a:r>
              <a:rPr lang="ko-KR" altLang="en-US" dirty="0"/>
              <a:t>결과</a:t>
            </a:r>
            <a:r>
              <a:rPr lang="en-US" altLang="ko-KR" dirty="0"/>
              <a:t>, </a:t>
            </a:r>
            <a:r>
              <a:rPr lang="ko-KR" altLang="en-US" dirty="0"/>
              <a:t>거래량 변화율은 </a:t>
            </a:r>
            <a:r>
              <a:rPr lang="en-US" altLang="ko-KR" dirty="0"/>
              <a:t>4~10</a:t>
            </a:r>
            <a:r>
              <a:rPr lang="ko-KR" altLang="en-US" dirty="0"/>
              <a:t>개월 후 중위가격 변화를 설명할 수 있음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거래량 회복은 향후 가격 상승 신호로</a:t>
            </a:r>
            <a:r>
              <a:rPr lang="en-US" altLang="ko-KR" dirty="0"/>
              <a:t>, </a:t>
            </a:r>
            <a:r>
              <a:rPr lang="ko-KR" altLang="en-US" dirty="0"/>
              <a:t>거래량 위축은 향후 가격 하락 신호로 해석 가능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따라서 거래량을 중기 투자 전략의 핵심 선행지표로 활용 가능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거래량 선행 지표화</a:t>
            </a:r>
            <a:r>
              <a:rPr lang="en-US" altLang="ko-KR" dirty="0"/>
              <a:t>: </a:t>
            </a:r>
            <a:r>
              <a:rPr lang="ko-KR" altLang="en-US" dirty="0"/>
              <a:t>매입 시점 판단에서 가격 신호보다 거래량 추세를 우선 관찰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위험 관리</a:t>
            </a:r>
            <a:r>
              <a:rPr lang="en-US" altLang="ko-KR" dirty="0"/>
              <a:t>: </a:t>
            </a:r>
            <a:r>
              <a:rPr lang="ko-KR" altLang="en-US" dirty="0"/>
              <a:t>거래량 급락 국면에서는 가격이 아직 안정적이어도 </a:t>
            </a:r>
            <a:r>
              <a:rPr lang="en-US" altLang="ko-KR" dirty="0"/>
              <a:t>6~10</a:t>
            </a:r>
            <a:r>
              <a:rPr lang="ko-KR" altLang="en-US" dirty="0"/>
              <a:t>개월 내 하락 위험 반영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기회 포착</a:t>
            </a:r>
            <a:r>
              <a:rPr lang="en-US" altLang="ko-KR" dirty="0"/>
              <a:t>: </a:t>
            </a:r>
            <a:r>
              <a:rPr lang="ko-KR" altLang="en-US" dirty="0"/>
              <a:t>거래량 반등 초기 국면은 가격 상승 국면 진입 전 저가 매수 기회로 활용 가능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663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F1</a:t>
            </a:r>
            <a:r>
              <a:rPr lang="ko-KR" altLang="en-US" dirty="0"/>
              <a:t> </a:t>
            </a:r>
            <a:r>
              <a:rPr lang="en-US" altLang="ko-KR" dirty="0"/>
              <a:t>Score</a:t>
            </a:r>
            <a:r>
              <a:rPr lang="ko-KR" altLang="en-US" dirty="0"/>
              <a:t>는 정밀도와 재현율의 조화평균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정밀도</a:t>
            </a:r>
            <a:r>
              <a:rPr lang="en-US" altLang="ko-KR" dirty="0"/>
              <a:t>: </a:t>
            </a:r>
            <a:r>
              <a:rPr lang="ko-KR" altLang="en-US" dirty="0"/>
              <a:t>신호가 발생했을 때</a:t>
            </a:r>
            <a:r>
              <a:rPr lang="en-US" altLang="ko-KR" dirty="0"/>
              <a:t>, </a:t>
            </a:r>
            <a:r>
              <a:rPr lang="ko-KR" altLang="en-US" dirty="0"/>
              <a:t>실제 </a:t>
            </a:r>
            <a:r>
              <a:rPr lang="ko-KR" altLang="en-US" dirty="0" err="1"/>
              <a:t>변곡점이였을</a:t>
            </a:r>
            <a:r>
              <a:rPr lang="ko-KR" altLang="en-US" dirty="0"/>
              <a:t> 확률</a:t>
            </a:r>
          </a:p>
          <a:p>
            <a:pPr marL="0" indent="0">
              <a:buFontTx/>
              <a:buNone/>
            </a:pPr>
            <a:r>
              <a:rPr lang="en-US" altLang="ko-KR" dirty="0"/>
              <a:t>- </a:t>
            </a:r>
            <a:r>
              <a:rPr lang="ko-KR" altLang="en-US" dirty="0" err="1"/>
              <a:t>재현율</a:t>
            </a:r>
            <a:r>
              <a:rPr lang="en-US" altLang="ko-KR" dirty="0"/>
              <a:t>: </a:t>
            </a:r>
            <a:r>
              <a:rPr lang="ko-KR" altLang="en-US" dirty="0"/>
              <a:t>실제 변곡점 중 몇</a:t>
            </a:r>
            <a:r>
              <a:rPr lang="en-US" altLang="ko-KR" dirty="0"/>
              <a:t>%</a:t>
            </a:r>
            <a:r>
              <a:rPr lang="ko-KR" altLang="en-US" dirty="0"/>
              <a:t>를 신호로 포착했는지 비율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1823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임계값을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0.1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0.95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까지 바꿔가며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상승신호와 하강신호의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 Score 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평균이 가장 큰 </a:t>
            </a:r>
            <a:r>
              <a:rPr lang="ko-KR" alt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임계값을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확인</a:t>
            </a:r>
            <a:endParaRPr lang="en-US" altLang="ko-KR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계산된 최적 </a:t>
            </a:r>
            <a:r>
              <a:rPr lang="ko-KR" alt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임계값은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60%</a:t>
            </a:r>
            <a:r>
              <a:rPr lang="ko-KR" alt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일때로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상승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 Score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0.696, 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하락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 Score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0.642, 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평균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 Score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0.669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5106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전체적으로 단기 예측 지표가 실제 가격 그래프를 잘 예측하는 것을 볼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1583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목적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부동산 시장에 금리와 부동산 정책이 미치는 영향력을 분석하고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금리에 대한 투자 전략 제시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정책의 효과에 대한 통찰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141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인기구인 강남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서초구는 평균 거래가가 약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24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억원 정도에 형성되고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평균 평단가도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천만원 넘게 형성됨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비인기구인 강북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금천구는 평균 거래가가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5~6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억원 사이에 형성되고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평균 평단가는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천만원 초반에 형성되는 것이 보임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60518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전체적으로 높은 상관관계를 보이는 지표를 찾기 힘들다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- </a:t>
            </a:r>
            <a:r>
              <a:rPr lang="ko-KR" altLang="en-US" dirty="0"/>
              <a:t>가장 높은 상관관계는 </a:t>
            </a:r>
            <a:r>
              <a:rPr lang="en-US" altLang="ko-KR" dirty="0"/>
              <a:t>12</a:t>
            </a:r>
            <a:r>
              <a:rPr lang="ko-KR" altLang="en-US" dirty="0"/>
              <a:t>개월</a:t>
            </a:r>
            <a:r>
              <a:rPr lang="en-US" altLang="ko-KR" dirty="0"/>
              <a:t>, </a:t>
            </a:r>
            <a:r>
              <a:rPr lang="ko-KR" altLang="en-US" dirty="0"/>
              <a:t>거래량에서 볼 수 있고</a:t>
            </a:r>
            <a:r>
              <a:rPr lang="en-US" altLang="ko-KR" dirty="0"/>
              <a:t>, </a:t>
            </a:r>
            <a:r>
              <a:rPr lang="ko-KR" altLang="en-US" dirty="0"/>
              <a:t>상관계수는 </a:t>
            </a:r>
            <a:r>
              <a:rPr lang="en-US" altLang="ko-KR" dirty="0"/>
              <a:t>0.41</a:t>
            </a:r>
            <a:r>
              <a:rPr lang="ko-KR" altLang="en-US" dirty="0"/>
              <a:t>이다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07926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변동성이 </a:t>
            </a:r>
            <a:r>
              <a:rPr lang="en-US" altLang="ko-KR" dirty="0"/>
              <a:t>4~9</a:t>
            </a:r>
            <a:r>
              <a:rPr lang="ko-KR" altLang="en-US" dirty="0"/>
              <a:t>개월 사이에 모두 </a:t>
            </a:r>
            <a:r>
              <a:rPr lang="en-US" altLang="ko-KR" dirty="0"/>
              <a:t>p-value</a:t>
            </a:r>
            <a:r>
              <a:rPr lang="ko-KR" altLang="en-US" dirty="0"/>
              <a:t>가 </a:t>
            </a:r>
            <a:r>
              <a:rPr lang="en-US" altLang="ko-KR" dirty="0"/>
              <a:t>0.05</a:t>
            </a:r>
            <a:r>
              <a:rPr lang="ko-KR" altLang="en-US" dirty="0"/>
              <a:t>보다 낮고</a:t>
            </a:r>
            <a:r>
              <a:rPr lang="en-US" altLang="ko-KR" dirty="0"/>
              <a:t>, </a:t>
            </a:r>
            <a:r>
              <a:rPr lang="ko-KR" altLang="en-US" dirty="0"/>
              <a:t>일관된 경향성을 보이는 것을 알 수 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- </a:t>
            </a:r>
            <a:r>
              <a:rPr lang="ko-KR" altLang="en-US" dirty="0"/>
              <a:t>가격 자체에는 큰 영향을 미치지 못하는 것으로 보인다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5510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역시 전체적으로 높은 상관관계는 보이지 않는다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- </a:t>
            </a:r>
            <a:r>
              <a:rPr lang="ko-KR" altLang="en-US" dirty="0" err="1"/>
              <a:t>이동표준편차</a:t>
            </a:r>
            <a:r>
              <a:rPr lang="en-US" altLang="ko-KR" dirty="0"/>
              <a:t>(</a:t>
            </a:r>
            <a:r>
              <a:rPr lang="ko-KR" altLang="en-US" dirty="0"/>
              <a:t>변동성</a:t>
            </a:r>
            <a:r>
              <a:rPr lang="en-US" altLang="ko-KR" dirty="0"/>
              <a:t>)</a:t>
            </a:r>
            <a:r>
              <a:rPr lang="ko-KR" altLang="en-US" dirty="0"/>
              <a:t>이 </a:t>
            </a:r>
            <a:r>
              <a:rPr lang="en-US" altLang="ko-KR" dirty="0"/>
              <a:t>0</a:t>
            </a:r>
            <a:r>
              <a:rPr lang="ko-KR" altLang="en-US" dirty="0"/>
              <a:t>개월일 때 상관관계가 가장 높고</a:t>
            </a:r>
            <a:r>
              <a:rPr lang="en-US" altLang="ko-KR" dirty="0"/>
              <a:t>, 0.43</a:t>
            </a:r>
            <a:r>
              <a:rPr lang="ko-KR" altLang="en-US" dirty="0"/>
              <a:t>의 상관계수를 보인다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6333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중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장기적인 시점에서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중위가격과 중위가격변화율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월평균거래금액변화율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월평균평단가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변화율 모두 매우 큰 선행 가능성을 보인다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5~11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개월 사이에서는 변동성에도 큰 선행 가능성을 보인다고 할 수 있다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13879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전체적인 상관관계는 낮음</a:t>
            </a:r>
            <a:r>
              <a:rPr lang="en-US" altLang="ko-KR" dirty="0"/>
              <a:t>: </a:t>
            </a:r>
            <a:r>
              <a:rPr lang="ko-KR" altLang="en-US" dirty="0"/>
              <a:t>기준금리와 </a:t>
            </a:r>
            <a:r>
              <a:rPr lang="ko-KR" altLang="en-US" dirty="0" err="1"/>
              <a:t>국고채금리</a:t>
            </a:r>
            <a:r>
              <a:rPr lang="ko-KR" altLang="en-US" dirty="0"/>
              <a:t> 모두 부동산 지표와 강한 단기 상관성을 보이지 않음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변동성에서 상대적으로 높은 상관</a:t>
            </a:r>
            <a:r>
              <a:rPr lang="en-US" altLang="ko-KR" dirty="0"/>
              <a:t>(</a:t>
            </a:r>
            <a:r>
              <a:rPr lang="ko-KR" altLang="en-US" dirty="0" err="1"/>
              <a:t>국고채금리</a:t>
            </a:r>
            <a:r>
              <a:rPr lang="en-US" altLang="ko-KR" dirty="0"/>
              <a:t>: </a:t>
            </a:r>
            <a:r>
              <a:rPr lang="ko-KR" altLang="en-US" dirty="0"/>
              <a:t>변동성</a:t>
            </a:r>
            <a:r>
              <a:rPr lang="en-US" altLang="ko-KR" dirty="0"/>
              <a:t> 0</a:t>
            </a:r>
            <a:r>
              <a:rPr lang="ko-KR" altLang="en-US" dirty="0"/>
              <a:t>개월 상관계수 </a:t>
            </a:r>
            <a:r>
              <a:rPr lang="en-US" altLang="ko-KR" dirty="0"/>
              <a:t>0.43)</a:t>
            </a:r>
          </a:p>
          <a:p>
            <a:r>
              <a:rPr lang="ko-KR" altLang="en-US" dirty="0"/>
              <a:t>해석</a:t>
            </a:r>
            <a:r>
              <a:rPr lang="en-US" altLang="ko-KR" dirty="0"/>
              <a:t>: </a:t>
            </a:r>
            <a:r>
              <a:rPr lang="ko-KR" altLang="en-US" dirty="0"/>
              <a:t>금리 변화가 부동산 가격 자체보다는 시장 변동성에 먼저 반영될 가능성이 있음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국고채금리</a:t>
            </a:r>
            <a:endParaRPr lang="ko-KR" altLang="en-US" dirty="0"/>
          </a:p>
          <a:p>
            <a:r>
              <a:rPr lang="en-US" altLang="ko-KR" dirty="0"/>
              <a:t>- </a:t>
            </a:r>
            <a:r>
              <a:rPr lang="ko-KR" altLang="en-US" dirty="0"/>
              <a:t>중위가격</a:t>
            </a:r>
            <a:r>
              <a:rPr lang="en-US" altLang="ko-KR" dirty="0"/>
              <a:t>, </a:t>
            </a:r>
            <a:r>
              <a:rPr lang="ko-KR" altLang="en-US" dirty="0"/>
              <a:t>월평균거래금액</a:t>
            </a:r>
            <a:r>
              <a:rPr lang="en-US" altLang="ko-KR" dirty="0"/>
              <a:t>, </a:t>
            </a:r>
            <a:r>
              <a:rPr lang="ko-KR" altLang="en-US" dirty="0" err="1"/>
              <a:t>평균평단가</a:t>
            </a:r>
            <a:r>
              <a:rPr lang="ko-KR" altLang="en-US" dirty="0"/>
              <a:t> 등 가격 지표에 선행 가능성 확인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시장 안정성</a:t>
            </a:r>
            <a:r>
              <a:rPr lang="en-US" altLang="ko-KR" dirty="0"/>
              <a:t> = </a:t>
            </a:r>
            <a:r>
              <a:rPr lang="ko-KR" altLang="en-US" dirty="0"/>
              <a:t>변동성에도 선행 가능성 있음</a:t>
            </a:r>
          </a:p>
          <a:p>
            <a:r>
              <a:rPr lang="ko-KR" altLang="en-US" dirty="0"/>
              <a:t>해석</a:t>
            </a:r>
            <a:r>
              <a:rPr lang="en-US" altLang="ko-KR" dirty="0"/>
              <a:t>: </a:t>
            </a:r>
            <a:r>
              <a:rPr lang="ko-KR" altLang="en-US" dirty="0" err="1"/>
              <a:t>국고채금리는</a:t>
            </a:r>
            <a:r>
              <a:rPr lang="ko-KR" altLang="en-US" dirty="0"/>
              <a:t> 변동성 및 가격 지표에 선행성이 있어</a:t>
            </a:r>
            <a:r>
              <a:rPr lang="en-US" altLang="ko-KR" dirty="0"/>
              <a:t>, </a:t>
            </a:r>
            <a:r>
              <a:rPr lang="ko-KR" altLang="en-US" dirty="0"/>
              <a:t>투자 전략 수립 시 더 직접적 참고 가능</a:t>
            </a:r>
          </a:p>
          <a:p>
            <a:endParaRPr lang="en-US" altLang="ko-KR" dirty="0"/>
          </a:p>
          <a:p>
            <a:r>
              <a:rPr lang="ko-KR" altLang="en-US" dirty="0"/>
              <a:t>금리 차이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기준금리는 한은이 직접 결정한 정책금리</a:t>
            </a:r>
            <a:r>
              <a:rPr lang="en-US" altLang="ko-KR" dirty="0"/>
              <a:t>, </a:t>
            </a:r>
            <a:r>
              <a:rPr lang="ko-KR" altLang="en-US" dirty="0" err="1"/>
              <a:t>국고채금리는</a:t>
            </a:r>
            <a:r>
              <a:rPr lang="ko-KR" altLang="en-US" dirty="0"/>
              <a:t> 시장에서 형성된 금리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기준금리는 정책 신호의 역할을 하고</a:t>
            </a:r>
            <a:r>
              <a:rPr lang="en-US" altLang="ko-KR" dirty="0"/>
              <a:t>, </a:t>
            </a:r>
            <a:r>
              <a:rPr lang="ko-KR" altLang="en-US" dirty="0" err="1"/>
              <a:t>국고채금리는</a:t>
            </a:r>
            <a:r>
              <a:rPr lang="ko-KR" altLang="en-US" dirty="0"/>
              <a:t> 시장 기대의 신호라고 볼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투자 및 리스크 관리 전략</a:t>
            </a:r>
            <a:endParaRPr lang="en-US" altLang="ko-KR" dirty="0"/>
          </a:p>
          <a:p>
            <a:r>
              <a:rPr lang="en-US" altLang="ko-KR"/>
              <a:t>- </a:t>
            </a:r>
            <a:r>
              <a:rPr lang="ko-KR" altLang="en-US" dirty="0" err="1"/>
              <a:t>국고채금리</a:t>
            </a:r>
            <a:r>
              <a:rPr lang="ko-KR" altLang="en-US" dirty="0"/>
              <a:t> 상승 → </a:t>
            </a:r>
            <a:r>
              <a:rPr lang="en-US" altLang="ko-KR" dirty="0"/>
              <a:t>5~11</a:t>
            </a:r>
            <a:r>
              <a:rPr lang="ko-KR" altLang="en-US" dirty="0"/>
              <a:t>개월 후 아파트 가격 상승 가능성 → 장기 투자 판단 참고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금리 변화가 가격에 즉시 반영되지 않으므로</a:t>
            </a:r>
            <a:r>
              <a:rPr lang="en-US" altLang="ko-KR" dirty="0"/>
              <a:t>, </a:t>
            </a:r>
            <a:r>
              <a:rPr lang="ko-KR" altLang="en-US" dirty="0"/>
              <a:t>단기 매매보다는 장기적 안정성 확보 중심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2534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# </a:t>
            </a:r>
            <a:r>
              <a:rPr lang="ko-KR" altLang="en-US" dirty="0"/>
              <a:t>참고용으로 써놓은 것</a:t>
            </a:r>
            <a:r>
              <a:rPr lang="en-US" altLang="ko-KR" dirty="0"/>
              <a:t>(</a:t>
            </a:r>
            <a:r>
              <a:rPr lang="ko-KR" altLang="en-US" dirty="0"/>
              <a:t>읽지 말기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2020-07, 2020 </a:t>
            </a:r>
            <a:r>
              <a:rPr lang="ko-KR" altLang="en-US" dirty="0"/>
              <a:t>하반기 규제 강화</a:t>
            </a:r>
          </a:p>
          <a:p>
            <a:pPr lvl="1"/>
            <a:r>
              <a:rPr lang="en-US" altLang="ko-KR" dirty="0"/>
              <a:t>6.17 </a:t>
            </a:r>
            <a:r>
              <a:rPr lang="ko-KR" altLang="en-US" dirty="0"/>
              <a:t>부동산 대책 </a:t>
            </a:r>
            <a:r>
              <a:rPr lang="en-US" altLang="ko-KR" dirty="0"/>
              <a:t>- </a:t>
            </a:r>
            <a:r>
              <a:rPr lang="ko-KR" altLang="en-US" dirty="0"/>
              <a:t>규제지역 확대 및 대출규제 강화</a:t>
            </a:r>
          </a:p>
          <a:p>
            <a:pPr lvl="2"/>
            <a:r>
              <a:rPr lang="ko-KR" altLang="en-US" dirty="0"/>
              <a:t>매수심리 위축을 통한 거래량 감소</a:t>
            </a:r>
            <a:r>
              <a:rPr lang="en-US" altLang="ko-KR" dirty="0"/>
              <a:t>, </a:t>
            </a:r>
            <a:r>
              <a:rPr lang="ko-KR" altLang="en-US" dirty="0"/>
              <a:t>대출 규제를 통한 실수요자의 구매력 하락으로 가격 안정 효과 기대</a:t>
            </a:r>
          </a:p>
          <a:p>
            <a:pPr lvl="1"/>
            <a:r>
              <a:rPr lang="en-US" altLang="ko-KR" dirty="0"/>
              <a:t>7.10 </a:t>
            </a:r>
            <a:r>
              <a:rPr lang="ko-KR" altLang="en-US" dirty="0"/>
              <a:t>부동산 대책 </a:t>
            </a:r>
            <a:r>
              <a:rPr lang="en-US" altLang="ko-KR" dirty="0"/>
              <a:t>- </a:t>
            </a:r>
            <a:r>
              <a:rPr lang="ko-KR" altLang="en-US" dirty="0"/>
              <a:t>종부세</a:t>
            </a:r>
            <a:r>
              <a:rPr lang="en-US" altLang="ko-KR" dirty="0"/>
              <a:t>, </a:t>
            </a:r>
            <a:r>
              <a:rPr lang="ko-KR" altLang="en-US" dirty="0"/>
              <a:t>양도세 강화 및 다주택자 규제 심화</a:t>
            </a:r>
          </a:p>
          <a:p>
            <a:pPr lvl="2"/>
            <a:r>
              <a:rPr lang="ko-KR" altLang="en-US" dirty="0"/>
              <a:t>다주택자의 매수</a:t>
            </a:r>
            <a:r>
              <a:rPr lang="en-US" altLang="ko-KR" dirty="0"/>
              <a:t>/</a:t>
            </a:r>
            <a:r>
              <a:rPr lang="ko-KR" altLang="en-US" dirty="0"/>
              <a:t>보유 비용 상승을 통해 공급 유도</a:t>
            </a:r>
            <a:endParaRPr lang="en-US" altLang="ko-KR" dirty="0"/>
          </a:p>
          <a:p>
            <a:pPr lvl="2"/>
            <a:endParaRPr lang="ko-KR" altLang="en-US" dirty="0"/>
          </a:p>
          <a:p>
            <a:r>
              <a:rPr lang="en-US" altLang="ko-KR" dirty="0"/>
              <a:t>2021-02, 2.4 </a:t>
            </a:r>
            <a:r>
              <a:rPr lang="ko-KR" altLang="en-US" dirty="0"/>
              <a:t>공급대책</a:t>
            </a:r>
          </a:p>
          <a:p>
            <a:pPr lvl="1"/>
            <a:r>
              <a:rPr lang="ko-KR" altLang="en-US" dirty="0"/>
              <a:t>전국 </a:t>
            </a:r>
            <a:r>
              <a:rPr lang="en-US" altLang="ko-KR" dirty="0"/>
              <a:t>83</a:t>
            </a:r>
            <a:r>
              <a:rPr lang="ko-KR" altLang="en-US" dirty="0"/>
              <a:t>만호 주택 공급 계획</a:t>
            </a:r>
            <a:r>
              <a:rPr lang="en-US" altLang="ko-KR" dirty="0"/>
              <a:t>, </a:t>
            </a:r>
            <a:r>
              <a:rPr lang="ko-KR" altLang="en-US" dirty="0"/>
              <a:t>서울 내 신규 택지 및 공공주도 개발 확대</a:t>
            </a:r>
          </a:p>
          <a:p>
            <a:pPr lvl="2"/>
            <a:r>
              <a:rPr lang="ko-KR" altLang="en-US" dirty="0"/>
              <a:t>공급에 대한 기대감으로 중</a:t>
            </a:r>
            <a:r>
              <a:rPr lang="en-US" altLang="ko-KR" dirty="0"/>
              <a:t>,</a:t>
            </a:r>
            <a:r>
              <a:rPr lang="ko-KR" altLang="en-US" dirty="0"/>
              <a:t>장기적 가격 안정 신호</a:t>
            </a:r>
            <a:endParaRPr lang="en-US" altLang="ko-KR" dirty="0"/>
          </a:p>
          <a:p>
            <a:pPr lvl="2"/>
            <a:endParaRPr lang="ko-KR" altLang="en-US" dirty="0"/>
          </a:p>
          <a:p>
            <a:r>
              <a:rPr lang="en-US" altLang="ko-KR" dirty="0"/>
              <a:t>2022-05, </a:t>
            </a:r>
            <a:r>
              <a:rPr lang="ko-KR" altLang="en-US" dirty="0"/>
              <a:t>정권 교체 </a:t>
            </a:r>
            <a:r>
              <a:rPr lang="en-US" altLang="ko-KR" dirty="0"/>
              <a:t>- </a:t>
            </a:r>
            <a:r>
              <a:rPr lang="ko-KR" altLang="en-US" dirty="0"/>
              <a:t>새 정부의 주택정책 기조 발표</a:t>
            </a:r>
          </a:p>
          <a:p>
            <a:pPr lvl="1"/>
            <a:r>
              <a:rPr lang="ko-KR" altLang="en-US" dirty="0"/>
              <a:t>규제 정상화 및 대출 완화</a:t>
            </a:r>
            <a:r>
              <a:rPr lang="en-US" altLang="ko-KR" dirty="0"/>
              <a:t>, </a:t>
            </a:r>
            <a:r>
              <a:rPr lang="ko-KR" altLang="en-US" dirty="0"/>
              <a:t>공급 가속</a:t>
            </a:r>
          </a:p>
          <a:p>
            <a:pPr lvl="2"/>
            <a:r>
              <a:rPr lang="ko-KR" altLang="en-US" dirty="0"/>
              <a:t>신용제약 완화를 통해 수요 복귀 및 미분양</a:t>
            </a:r>
            <a:r>
              <a:rPr lang="en-US" altLang="ko-KR" dirty="0"/>
              <a:t>/</a:t>
            </a:r>
            <a:r>
              <a:rPr lang="ko-KR" altLang="en-US" dirty="0"/>
              <a:t>분양 정비사업을 촉진</a:t>
            </a:r>
            <a:endParaRPr lang="en-US" altLang="ko-KR" dirty="0"/>
          </a:p>
          <a:p>
            <a:pPr lvl="2"/>
            <a:endParaRPr lang="ko-KR" altLang="en-US" dirty="0"/>
          </a:p>
          <a:p>
            <a:r>
              <a:rPr lang="en-US" altLang="ko-KR" dirty="0"/>
              <a:t>2023-01, 1.3 </a:t>
            </a:r>
            <a:r>
              <a:rPr lang="ko-KR" altLang="en-US" dirty="0"/>
              <a:t>부동산 대책</a:t>
            </a:r>
          </a:p>
          <a:p>
            <a:pPr lvl="1"/>
            <a:r>
              <a:rPr lang="ko-KR" altLang="en-US" dirty="0"/>
              <a:t>서울 강남 </a:t>
            </a:r>
            <a:r>
              <a:rPr lang="en-US" altLang="ko-KR" dirty="0"/>
              <a:t>3</a:t>
            </a:r>
            <a:r>
              <a:rPr lang="ko-KR" altLang="en-US" dirty="0"/>
              <a:t>구</a:t>
            </a:r>
            <a:r>
              <a:rPr lang="en-US" altLang="ko-KR" dirty="0"/>
              <a:t>, </a:t>
            </a:r>
            <a:r>
              <a:rPr lang="ko-KR" altLang="en-US" dirty="0"/>
              <a:t>용산을 제외한 </a:t>
            </a:r>
            <a:r>
              <a:rPr lang="ko-KR" altLang="en-US" dirty="0" err="1"/>
              <a:t>전지역</a:t>
            </a:r>
            <a:r>
              <a:rPr lang="ko-KR" altLang="en-US" dirty="0"/>
              <a:t> 규제지역 해제</a:t>
            </a:r>
            <a:r>
              <a:rPr lang="en-US" altLang="ko-KR" dirty="0"/>
              <a:t>, </a:t>
            </a:r>
            <a:r>
              <a:rPr lang="ko-KR" altLang="en-US" dirty="0"/>
              <a:t>세제 완화 및 </a:t>
            </a:r>
            <a:r>
              <a:rPr lang="ko-KR" altLang="en-US" dirty="0" err="1"/>
              <a:t>실거주</a:t>
            </a:r>
            <a:r>
              <a:rPr lang="ko-KR" altLang="en-US" dirty="0"/>
              <a:t> 요건 완화</a:t>
            </a:r>
          </a:p>
          <a:p>
            <a:pPr lvl="1"/>
            <a:r>
              <a:rPr lang="en-US" altLang="ko-KR" dirty="0"/>
              <a:t>	</a:t>
            </a:r>
            <a:r>
              <a:rPr lang="ko-KR" altLang="en-US" dirty="0"/>
              <a:t>거래량 회복</a:t>
            </a:r>
            <a:r>
              <a:rPr lang="en-US" altLang="ko-KR" dirty="0"/>
              <a:t>, </a:t>
            </a:r>
            <a:r>
              <a:rPr lang="ko-KR" altLang="en-US" dirty="0"/>
              <a:t>매수심리 개선</a:t>
            </a:r>
            <a:r>
              <a:rPr lang="en-US" altLang="ko-KR" dirty="0"/>
              <a:t>, </a:t>
            </a:r>
            <a:r>
              <a:rPr lang="ko-KR" altLang="en-US" dirty="0"/>
              <a:t>가격 하락세 둔화 기대</a:t>
            </a:r>
            <a:endParaRPr lang="en-US" altLang="ko-KR" dirty="0"/>
          </a:p>
          <a:p>
            <a:pPr lvl="1"/>
            <a:endParaRPr lang="ko-KR" altLang="en-US" dirty="0"/>
          </a:p>
          <a:p>
            <a:r>
              <a:rPr lang="en-US" altLang="ko-KR" dirty="0"/>
              <a:t>2024-01, </a:t>
            </a:r>
            <a:r>
              <a:rPr lang="ko-KR" altLang="en-US" dirty="0"/>
              <a:t>재건축 안전진단 면제 정책</a:t>
            </a:r>
          </a:p>
          <a:p>
            <a:pPr lvl="1"/>
            <a:r>
              <a:rPr lang="ko-KR" altLang="en-US" dirty="0"/>
              <a:t>기존 재건축 절차에서 안전진단 없이 재건축 착수 허용</a:t>
            </a:r>
            <a:r>
              <a:rPr lang="en-US" altLang="ko-KR" dirty="0"/>
              <a:t>, </a:t>
            </a:r>
            <a:r>
              <a:rPr lang="ko-KR" altLang="en-US" dirty="0"/>
              <a:t>소형 주택에 대한 세제 혜택</a:t>
            </a:r>
          </a:p>
          <a:p>
            <a:pPr lvl="2"/>
            <a:r>
              <a:rPr lang="ko-KR" altLang="en-US" dirty="0"/>
              <a:t>공급속도 가속화</a:t>
            </a:r>
            <a:r>
              <a:rPr lang="en-US" altLang="ko-KR" dirty="0"/>
              <a:t>, </a:t>
            </a:r>
            <a:r>
              <a:rPr lang="ko-KR" altLang="en-US" dirty="0"/>
              <a:t>절차 간소화를 통한 공급 기대 증가</a:t>
            </a:r>
            <a:r>
              <a:rPr lang="en-US" altLang="ko-KR" dirty="0"/>
              <a:t>, </a:t>
            </a:r>
            <a:r>
              <a:rPr lang="ko-KR" altLang="en-US" dirty="0"/>
              <a:t>세제 혜택을 통한 시장 활성화 유도</a:t>
            </a:r>
            <a:endParaRPr lang="en-US" altLang="ko-KR" dirty="0"/>
          </a:p>
          <a:p>
            <a:pPr lvl="2"/>
            <a:endParaRPr lang="ko-KR" altLang="en-US" dirty="0"/>
          </a:p>
          <a:p>
            <a:r>
              <a:rPr lang="en-US" altLang="ko-KR" dirty="0"/>
              <a:t>2024-08, </a:t>
            </a:r>
            <a:r>
              <a:rPr lang="ko-KR" altLang="en-US" dirty="0"/>
              <a:t>주택공급 활성화 방안</a:t>
            </a:r>
          </a:p>
          <a:p>
            <a:pPr lvl="1"/>
            <a:r>
              <a:rPr lang="ko-KR" altLang="en-US" dirty="0"/>
              <a:t>도심 내 고밀도 개발 및 용적률 상향</a:t>
            </a:r>
            <a:r>
              <a:rPr lang="en-US" altLang="ko-KR" dirty="0"/>
              <a:t>, </a:t>
            </a:r>
            <a:r>
              <a:rPr lang="ko-KR" altLang="en-US" dirty="0"/>
              <a:t>청년</a:t>
            </a:r>
            <a:r>
              <a:rPr lang="en-US" altLang="ko-KR" dirty="0"/>
              <a:t>/</a:t>
            </a:r>
            <a:r>
              <a:rPr lang="ko-KR" altLang="en-US" dirty="0"/>
              <a:t>무주택자 공급 확대</a:t>
            </a:r>
          </a:p>
          <a:p>
            <a:pPr lvl="2"/>
            <a:r>
              <a:rPr lang="ko-KR" altLang="en-US" dirty="0"/>
              <a:t>장기적인 공급 증가 신호를 통한 가격 상승 억제 기대</a:t>
            </a:r>
            <a:endParaRPr lang="en-US" altLang="ko-KR" dirty="0"/>
          </a:p>
          <a:p>
            <a:pPr lvl="2"/>
            <a:endParaRPr lang="ko-KR" altLang="en-US" dirty="0"/>
          </a:p>
          <a:p>
            <a:r>
              <a:rPr lang="en-US" altLang="ko-KR" dirty="0"/>
              <a:t>2025-01, </a:t>
            </a:r>
            <a:r>
              <a:rPr lang="ko-KR" altLang="en-US" dirty="0"/>
              <a:t>서울시 토지거래허가구역 해제</a:t>
            </a:r>
          </a:p>
          <a:p>
            <a:pPr lvl="1"/>
            <a:r>
              <a:rPr lang="ko-KR" altLang="en-US" dirty="0"/>
              <a:t>서울시 주요 구역에 대한 토지거래허가구역 해제</a:t>
            </a:r>
            <a:r>
              <a:rPr lang="en-US" altLang="ko-KR" dirty="0"/>
              <a:t>(</a:t>
            </a:r>
            <a:r>
              <a:rPr lang="ko-KR" altLang="en-US" dirty="0"/>
              <a:t>매매 규제를 </a:t>
            </a:r>
            <a:r>
              <a:rPr lang="ko-KR" altLang="en-US" dirty="0" err="1"/>
              <a:t>풀어줌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/>
              <a:t>규제 완화 기조에 맞춘 거래 정상화 및 시장 유동성 회복 유도</a:t>
            </a:r>
            <a:endParaRPr lang="en-US" altLang="ko-KR" dirty="0"/>
          </a:p>
          <a:p>
            <a:pPr lvl="2"/>
            <a:endParaRPr lang="ko-KR" altLang="en-US" dirty="0"/>
          </a:p>
          <a:p>
            <a:r>
              <a:rPr lang="en-US" altLang="ko-KR" dirty="0"/>
              <a:t>2025-03, </a:t>
            </a:r>
            <a:r>
              <a:rPr lang="ko-KR" altLang="en-US" dirty="0"/>
              <a:t>서울시 주택시장 안정화 방안 발표</a:t>
            </a:r>
          </a:p>
          <a:p>
            <a:pPr lvl="1"/>
            <a:r>
              <a:rPr lang="ko-KR" altLang="en-US" dirty="0"/>
              <a:t>공급 확대</a:t>
            </a:r>
            <a:r>
              <a:rPr lang="en-US" altLang="ko-KR" dirty="0"/>
              <a:t>, </a:t>
            </a:r>
            <a:r>
              <a:rPr lang="ko-KR" altLang="en-US" dirty="0"/>
              <a:t>시장 모니터링 강화</a:t>
            </a:r>
            <a:r>
              <a:rPr lang="en-US" altLang="ko-KR" dirty="0"/>
              <a:t>, </a:t>
            </a:r>
            <a:r>
              <a:rPr lang="ko-KR" altLang="en-US" dirty="0"/>
              <a:t>금융 안정 장치 등을 포함한 대책 발표</a:t>
            </a:r>
          </a:p>
          <a:p>
            <a:pPr lvl="2"/>
            <a:r>
              <a:rPr lang="ko-KR" altLang="en-US" dirty="0"/>
              <a:t>단기적 투기 수요 억제와 중장기 공급 신뢰 확보를 통한 과열 차단 및 가격 안정 목적</a:t>
            </a:r>
          </a:p>
          <a:p>
            <a:pPr marL="0" indent="0">
              <a:buNone/>
            </a:pP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94543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정책이 표시될 때마다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그래프의 변곡점과 겹치는 부분이 많은 것을 확인할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예를 들어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2020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하반기 규제 강화 정책 시점 직후부터 거래건수가 급감한 것을 볼 수 있어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정책이 유효했다고 판단할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24744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특정 정책 이후 변동성이 급등</a:t>
            </a:r>
            <a:r>
              <a:rPr lang="en-US" altLang="ko-KR" dirty="0"/>
              <a:t>/</a:t>
            </a:r>
            <a:r>
              <a:rPr lang="ko-KR" altLang="en-US" dirty="0"/>
              <a:t>급락하는 모습도 확인할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2351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부동산 지표에 대한 정책 이벤트 분석</a:t>
            </a:r>
          </a:p>
          <a:p>
            <a:pPr lvl="0"/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월별 거래건수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중위가격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월평균평단가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이동표준편차에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대한 이벤트 분석</a:t>
            </a:r>
          </a:p>
          <a:p>
            <a:pPr lvl="0"/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정책 전후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3, 6, 12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개월에 대한 각 지표의 이전평균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이후평균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변화량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변화율을 계산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527668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규제 강화 정책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2020-07, 2020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하반기 규제 강화</a:t>
            </a:r>
          </a:p>
          <a:p>
            <a:endParaRPr lang="en-US" altLang="ko-KR" dirty="0"/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2022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하반기 규제 강화 정책의 경우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실제 거래량이 매우 감소한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반대급부로 중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장기적으로 거래가격이 크게 증가한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2025-03,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서울시 주택시장 안정화 방안 발표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주택시장 안정화 방안은 거래량을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안정화시키고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가격을 낮출 목적인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정책이였지만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거래량 제어에는 실패한 모습을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426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이상치를 포함해서 보면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인기구에서는 거래금액이 약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억원 가까이 되는 데이터도 있다는 것을 확인 가능</a:t>
            </a:r>
          </a:p>
          <a:p>
            <a:pPr lvl="0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비인기구의 경우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최고가도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억원 근처에서 거래되는 것이 보임</a:t>
            </a:r>
          </a:p>
          <a:p>
            <a:pPr lvl="0"/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전체적으로 인기구가 비인기구에 비해 평균도 높고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분포도 넓게 되어 있는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1158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주택 공급 활성화 정책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2021-02, 2.4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공급대책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2024-08,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주택공급 활성화 방안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 두 정책은 장기적인 주택 공급의 활성화를 위한 정책들로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실제 정책이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3~12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개월 내에 영향을 많이 주지 못한 모습을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15889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시장 안정화 정책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2022-05,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새 정부 주택정책 기조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2023-01, 1.3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부동산 대책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2024-01,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재건축 안전진단 면제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2025-01,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서울시 토지거래허가구역 해제</a:t>
            </a:r>
          </a:p>
          <a:p>
            <a:endParaRPr lang="en-US" altLang="ko-KR" dirty="0"/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새 정부 주택정책 기조는 앞으로의 정책에 대한 경향을 설명하는 성격이 강해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실제 거래량 증가나 가격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증가적인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모습을 보이지 못했다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1.3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부동산 대책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재건축 안전진단 면제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토지거래허가구역 해제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가지 정책 모두 거래량 증가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거래가격 증가라는 본래 목적은 달성한 모습을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76984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거래량 분석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규제 강화</a:t>
            </a:r>
            <a:r>
              <a:rPr lang="en-US" altLang="ko-KR" dirty="0"/>
              <a:t>: </a:t>
            </a:r>
            <a:r>
              <a:rPr lang="ko-KR" altLang="en-US" dirty="0"/>
              <a:t>거래량 감소가 즉시 나타나지만 장기적 안정은 보장되지 않음</a:t>
            </a:r>
          </a:p>
          <a:p>
            <a:r>
              <a:rPr lang="ko-KR" altLang="en-US" dirty="0"/>
              <a:t>  </a:t>
            </a:r>
            <a:r>
              <a:rPr lang="en-US" altLang="ko-KR" dirty="0"/>
              <a:t>- </a:t>
            </a:r>
            <a:r>
              <a:rPr lang="ko-KR" altLang="en-US" dirty="0"/>
              <a:t>단기 매수 회피</a:t>
            </a:r>
            <a:r>
              <a:rPr lang="en-US" altLang="ko-KR" dirty="0"/>
              <a:t>, </a:t>
            </a:r>
            <a:r>
              <a:rPr lang="ko-KR" altLang="en-US" dirty="0"/>
              <a:t>기존 보유 포지션 점검 필요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주택 공급 정책</a:t>
            </a:r>
            <a:r>
              <a:rPr lang="en-US" altLang="ko-KR" dirty="0"/>
              <a:t>: </a:t>
            </a:r>
            <a:r>
              <a:rPr lang="ko-KR" altLang="en-US" dirty="0"/>
              <a:t>단기 효과가 제한적</a:t>
            </a:r>
            <a:r>
              <a:rPr lang="en-US" altLang="ko-KR" dirty="0"/>
              <a:t>, </a:t>
            </a:r>
            <a:r>
              <a:rPr lang="ko-KR" altLang="en-US" dirty="0"/>
              <a:t>장기적 정책 효과 발생</a:t>
            </a:r>
          </a:p>
          <a:p>
            <a:r>
              <a:rPr lang="en-US" altLang="ko-KR" dirty="0"/>
              <a:t>  - </a:t>
            </a:r>
            <a:r>
              <a:rPr lang="ko-KR" altLang="en-US" dirty="0"/>
              <a:t>장기 투자지역 선점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시장 활성화 정책</a:t>
            </a:r>
            <a:r>
              <a:rPr lang="en-US" altLang="ko-KR" dirty="0"/>
              <a:t>: </a:t>
            </a:r>
            <a:r>
              <a:rPr lang="ko-KR" altLang="en-US" dirty="0"/>
              <a:t>즉시 거래량 확대</a:t>
            </a:r>
          </a:p>
          <a:p>
            <a:r>
              <a:rPr lang="ko-KR" altLang="en-US" dirty="0"/>
              <a:t>  </a:t>
            </a:r>
            <a:r>
              <a:rPr lang="en-US" altLang="ko-KR" dirty="0"/>
              <a:t>- </a:t>
            </a:r>
            <a:r>
              <a:rPr lang="ko-KR" altLang="en-US" dirty="0"/>
              <a:t>발표 직후 매수 기회</a:t>
            </a:r>
            <a:r>
              <a:rPr lang="en-US" altLang="ko-KR" dirty="0"/>
              <a:t>, </a:t>
            </a:r>
            <a:r>
              <a:rPr lang="ko-KR" altLang="en-US" dirty="0"/>
              <a:t>거래 활성화 구간을 활용하기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거래가격 변화 분석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거래량 변화와 가격 변화가 항상 일치하지 않음</a:t>
            </a:r>
            <a:r>
              <a:rPr lang="en-US" altLang="ko-KR" dirty="0"/>
              <a:t>. </a:t>
            </a:r>
          </a:p>
          <a:p>
            <a:pPr marL="171450" indent="-171450">
              <a:buFontTx/>
              <a:buChar char="-"/>
            </a:pPr>
            <a:r>
              <a:rPr lang="ko-KR" altLang="en-US" dirty="0"/>
              <a:t>규제 정책은 거래량 감소</a:t>
            </a:r>
            <a:r>
              <a:rPr lang="en-US" altLang="ko-KR" dirty="0"/>
              <a:t>, </a:t>
            </a:r>
            <a:r>
              <a:rPr lang="ko-KR" altLang="en-US" dirty="0"/>
              <a:t>가격 상승 경향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주택 공급 정책</a:t>
            </a:r>
            <a:r>
              <a:rPr lang="en-US" altLang="ko-KR" dirty="0"/>
              <a:t>, </a:t>
            </a:r>
            <a:r>
              <a:rPr lang="ko-KR" altLang="en-US" dirty="0"/>
              <a:t>시장 활성화 정책은 가격 상승과 거래량 증가를 동시에 유도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 </a:t>
            </a:r>
            <a:r>
              <a:rPr lang="en-US" altLang="ko-KR" dirty="0"/>
              <a:t>- </a:t>
            </a:r>
            <a:r>
              <a:rPr lang="ko-KR" altLang="en-US" dirty="0"/>
              <a:t>가격 상승단기</a:t>
            </a:r>
            <a:r>
              <a:rPr lang="en-US" altLang="ko-KR" dirty="0"/>
              <a:t>, </a:t>
            </a:r>
            <a:r>
              <a:rPr lang="ko-KR" altLang="en-US" dirty="0"/>
              <a:t>중장기 모두 투자 기회</a:t>
            </a:r>
          </a:p>
          <a:p>
            <a:endParaRPr lang="en-US" altLang="ko-KR" dirty="0"/>
          </a:p>
          <a:p>
            <a:r>
              <a:rPr lang="ko-KR" altLang="en-US" dirty="0"/>
              <a:t>변동성 분석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규제 강화</a:t>
            </a:r>
            <a:r>
              <a:rPr lang="en-US" altLang="ko-KR" dirty="0"/>
              <a:t>: </a:t>
            </a:r>
            <a:r>
              <a:rPr lang="ko-KR" altLang="en-US" dirty="0"/>
              <a:t>변동성 급등 → 거래량 감소 후 가격 변동 확대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 </a:t>
            </a:r>
            <a:r>
              <a:rPr lang="en-US" altLang="ko-KR" dirty="0"/>
              <a:t>- </a:t>
            </a:r>
            <a:r>
              <a:rPr lang="ko-KR" altLang="en-US" dirty="0"/>
              <a:t>단기 매수 매우 위험함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전략적 시사점</a:t>
            </a:r>
            <a:endParaRPr lang="en-US" altLang="ko-KR" dirty="0"/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정책 간 상호작용 중요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누적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연속 정책 존재 → 단일 정책 효과만 보는 분석은 과대평가 위험</a:t>
            </a:r>
            <a:endParaRPr lang="ko-KR" altLang="en-US" dirty="0"/>
          </a:p>
          <a:p>
            <a:r>
              <a:rPr lang="en-US" altLang="ko-KR" dirty="0"/>
              <a:t>-  2025-01, </a:t>
            </a:r>
            <a:r>
              <a:rPr lang="ko-KR" altLang="en-US" dirty="0"/>
              <a:t>서울시 토지거래허가구역 해제</a:t>
            </a:r>
          </a:p>
          <a:p>
            <a:r>
              <a:rPr lang="en-US" altLang="ko-KR" dirty="0"/>
              <a:t>-  2025-03, </a:t>
            </a:r>
            <a:r>
              <a:rPr lang="ko-KR" altLang="en-US" dirty="0"/>
              <a:t>서울시 주택시장 안정화 방안 발표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3736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 활성화 정도 비교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인기구가 비인기구에 비해 매우 변동성이 큰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232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거래밀도는 거래량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인구수로 계산하였음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인구수 데이터는 총인구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세대수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두종류로 계산하였고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인기구의 거래밀도가 비인기구에 비해 훨씬 높지만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변동성도 큰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552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투자 매력도 분석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축은 연평균 수익률을 나타내는데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전체적으로 비인기구는 연평균 수익률이 마이너스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인기구는 수익률이 플러스인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축은 변동성으로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전체적으로 변동성은 작은 값을 갖지만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종로구는 변동성이 혼자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0.3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정도인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점의 크기는 월별 거래량으로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인기구가 비인기구에 비해 거래량도 많다는 것을 알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4110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변동성 및 추세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월평균거래금액은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비인기구 모두 전체적으로 올라가는 추세를 보이는데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2022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하반기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~ 2023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상반기 동안은 하락한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인기구의 표준편차가 전 구간에서 크게 잡히는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20947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모두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년에 변동성이 약간 증가했는데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종로구는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년에 변동성이 매우 크게 증가한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2024 ~ 2025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년에 비인기구는 변동성이 감소하거나 유지되는 경향을 보이지만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인기구는 변동성이 증가하는 것을 볼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1356A3-60C2-4800-87AC-472767DF578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537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C28A3-A7A0-7A57-F632-0EE278E218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5BF8EC-FB92-C1B2-072A-9A8E708345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4D7FE7-EC69-9C3B-316F-7AC00C5F0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31B967-A1B8-A9E2-FA4C-D5634B7DD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F72816-1955-4FA6-CF4B-A9BE7D9A6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6601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EB9174-1869-F751-A5D2-B5D364C7E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E4D8E6-24CC-7390-9876-7FDCC0567E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B30F92-B9C0-D47F-184B-9012796BA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BCF8D7-205D-3072-FFED-9A66DF20A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6D65C3-F0EF-2705-1598-9C75A646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208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EF0DC4-8133-4D5B-BBDB-D2295974B1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0C999E-6A12-BBCC-A279-6FCA22F64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09F3CC-967C-F55F-0EA7-1DEC0328D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8D2D6F-F89A-659D-C55A-2024E263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3C8BD5-1656-E799-59CD-0C49F3C85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111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ABD89A-8D19-9762-F65C-4F0F8A5F7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653DAD-C25C-6988-3794-E1F6AA167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ED8172-1B9E-0497-DE89-BA534A1F6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B8024D-A836-37A8-CE97-46019E39C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8DDC81-E429-0CC5-268E-01D4BEC54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00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0AB984-CCEB-1DA4-811E-A11E3BF51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259BC3-0E5F-2160-F4D1-0E87A15BA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34C8EF-6D46-F594-6C5B-58725A93E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CC2030-DCCF-2424-5E82-78764CBCA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4E592A-9300-660B-1A55-4F90332F5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713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A01EB4-1B46-F0F4-81DC-F90D7B0DA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B6B13B-0928-A4FE-DDFC-F5BE53027D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BE04DA-7F66-60CA-1D80-2E8FBB7CB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08BE8D-74E2-00F5-2EEB-A4226F5A9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6B56F0-EDCC-10B8-4766-913082F5D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96F643-4BF3-AF6A-F216-DA2B470B3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385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52A8C-785E-D5D7-C761-45BA834F8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D421B6-2078-6CD3-A232-ED5B4A154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0D93EA-20D8-3A13-2CAF-F3CAB2ED3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64D61C-35F1-C622-E73A-89ACF1B524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86E2218-BDAC-6A5C-68C2-8B0355BDF4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3A28BE4-37B6-BB91-A514-ED302B6E2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0CA0FF-8EF8-1C4A-28EA-387B50C8A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C7B0187-811E-0300-4DEA-35C803EF7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664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7D587-6EC3-04E5-6D6C-A5E7ED1A9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1B0F1D-CEB9-9A92-A7BA-54BD58008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354615-0D36-B196-ABC5-954CBE35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9EAF59-D5F4-C678-3B83-660CEA0B6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434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8F8DB0-8156-6D5E-9701-984E96095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EB19CC2-3E85-D02C-4223-5420925DD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4059F8-B1D1-4C73-7662-E06A3B790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113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EE9855-6AD6-AE4D-4EE3-4B0F6D5A2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552F55-05DA-B203-6B14-1F7EF29A9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35F970C-C307-1F08-38B6-CFD07371E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790F16-2EE2-6B3E-57A3-FB03ECF3A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BCC936-9ACE-E407-5A85-A93CEB9E0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DA22C5-E671-DC0E-392F-7074D7021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09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CD2887-23AC-3168-F76F-3E56E7189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57FFD3A-24D6-A51B-D40F-11EA588C5E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9CC058-BD2A-149C-128A-942986913B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325006-0794-87B4-453D-91E899C9E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EC6F2C-3B65-D336-E8E4-8A24C395E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9A928B-5485-C408-605D-2EC87E522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633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A1B46D9-9209-5792-EA3B-347E14FC8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560CB4-EB97-B350-668F-603AF30D4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BD26DE-453F-A2C0-27B1-79697BBE86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9BFC9-DDDB-4571-AEEC-B73A66833B5C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3C8638-C45A-EDC5-B137-337F8BA0E3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C9741E-3F1D-1021-5508-9D03650FED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82BC5-E13E-43CA-AAD8-BF77765C8A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234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429D63-61BB-38E0-F368-25990E0BCF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서울 부동산 시장 분석</a:t>
            </a:r>
            <a:b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및 투자 전략 수립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C45DD7-2C1D-BB13-CFF1-CD5000068B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/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/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발표자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김정수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/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작성일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2025-08-21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19443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BBC50-C85F-464D-5738-96698E781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7088667-787C-4352-74AD-E17579C97E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473" y="500436"/>
            <a:ext cx="6839053" cy="5857128"/>
          </a:xfrm>
        </p:spPr>
      </p:pic>
    </p:spTree>
    <p:extLst>
      <p:ext uri="{BB962C8B-B14F-4D97-AF65-F5344CB8AC3E}">
        <p14:creationId xmlns:p14="http://schemas.microsoft.com/office/powerpoint/2010/main" val="1537826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728DBB7-8D01-D204-43EB-19EB3B2816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52" y="450823"/>
            <a:ext cx="9982096" cy="5956354"/>
          </a:xfrm>
        </p:spPr>
      </p:pic>
    </p:spTree>
    <p:extLst>
      <p:ext uri="{BB962C8B-B14F-4D97-AF65-F5344CB8AC3E}">
        <p14:creationId xmlns:p14="http://schemas.microsoft.com/office/powerpoint/2010/main" val="466318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0580DE-8C6D-EEF0-C57C-B65232580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325AF73-B99B-332C-625C-9A6AB8B6EA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864" y="685181"/>
            <a:ext cx="11044136" cy="5487638"/>
          </a:xfrm>
        </p:spPr>
      </p:pic>
    </p:spTree>
    <p:extLst>
      <p:ext uri="{BB962C8B-B14F-4D97-AF65-F5344CB8AC3E}">
        <p14:creationId xmlns:p14="http://schemas.microsoft.com/office/powerpoint/2010/main" val="1141019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내용 개체 틀 13">
            <a:extLst>
              <a:ext uri="{FF2B5EF4-FFF2-40B4-BE49-F238E27FC236}">
                <a16:creationId xmlns:a16="http://schemas.microsoft.com/office/drawing/2014/main" id="{FB67E4C4-2A0D-5138-A951-A7BF3BC4D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1" y="788456"/>
            <a:ext cx="10642598" cy="528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169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DD35E4-15A3-D4B5-0069-F14D67A0F8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F37CC2EB-BB84-40C2-57B9-7872BD5C16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96" y="370654"/>
            <a:ext cx="10890608" cy="611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905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2A5604-BC09-1E1D-A1B9-591AD31B9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 및 인사이트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9E78A4-AE17-671A-32ED-5ABF3ECFC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시장 구조 차이</a:t>
            </a:r>
          </a:p>
          <a:p>
            <a:endParaRPr lang="en-US" altLang="ko-KR" sz="2000" dirty="0"/>
          </a:p>
          <a:p>
            <a:r>
              <a:rPr lang="ko-KR" altLang="en-US" sz="2000" dirty="0"/>
              <a:t>시계열 트렌드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r>
              <a:rPr lang="ko-KR" altLang="en-US" sz="2000" dirty="0"/>
              <a:t>투자 매력도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전략적 시사점</a:t>
            </a:r>
          </a:p>
          <a:p>
            <a:pPr marL="0" indent="0">
              <a:buNone/>
            </a:pP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21780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B52913-B651-67EB-D4FB-B60D0239F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과제 </a:t>
            </a:r>
            <a:r>
              <a:rPr lang="en-US" altLang="ko-KR" dirty="0">
                <a:latin typeface="+mj-ea"/>
              </a:rPr>
              <a:t>2 </a:t>
            </a:r>
            <a:r>
              <a:rPr lang="ko-KR" altLang="en-US" sz="2800" dirty="0">
                <a:latin typeface="+mj-ea"/>
              </a:rPr>
              <a:t>아파트 규모별 가격 트렌드 및 생애주기 투자 전략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83F68C-68F0-21E9-732B-8CCCD1250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>
                <a:latin typeface="+mn-ea"/>
              </a:rPr>
              <a:t>전용면적별 통계</a:t>
            </a:r>
            <a:endParaRPr lang="en-US" altLang="ko-KR" sz="2000" dirty="0">
              <a:latin typeface="+mn-ea"/>
            </a:endParaRPr>
          </a:p>
          <a:p>
            <a:pPr marL="0" indent="0">
              <a:buNone/>
            </a:pPr>
            <a:endParaRPr lang="en-US" altLang="ko-KR" sz="2000" dirty="0">
              <a:latin typeface="+mn-ea"/>
            </a:endParaRPr>
          </a:p>
          <a:p>
            <a:r>
              <a:rPr lang="ko-KR" altLang="en-US" sz="2000" dirty="0">
                <a:latin typeface="+mn-ea"/>
              </a:rPr>
              <a:t>생애주기별 투자 및 거주 전략 제시</a:t>
            </a:r>
            <a:endParaRPr lang="en-US" altLang="ko-KR" sz="2000" dirty="0">
              <a:latin typeface="+mn-ea"/>
            </a:endParaRPr>
          </a:p>
          <a:p>
            <a:endParaRPr lang="en-US" altLang="ko-KR" sz="2000" dirty="0">
              <a:latin typeface="+mn-ea"/>
            </a:endParaRPr>
          </a:p>
          <a:p>
            <a:r>
              <a:rPr lang="ko-KR" altLang="en-US" sz="2000" dirty="0">
                <a:latin typeface="+mn-ea"/>
              </a:rPr>
              <a:t>결론 및 인사이트</a:t>
            </a:r>
          </a:p>
        </p:txBody>
      </p:sp>
    </p:spTree>
    <p:extLst>
      <p:ext uri="{BB962C8B-B14F-4D97-AF65-F5344CB8AC3E}">
        <p14:creationId xmlns:p14="http://schemas.microsoft.com/office/powerpoint/2010/main" val="3271110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B281A697-7D49-59D6-67E9-CA9C1654F8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27" b="50541"/>
          <a:stretch>
            <a:fillRect/>
          </a:stretch>
        </p:blipFill>
        <p:spPr>
          <a:xfrm>
            <a:off x="1403376" y="365125"/>
            <a:ext cx="9385247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81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35370-FE5A-4BA6-1BB6-7D7801F8B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F0BF17EE-5E52-3EA3-3BD0-7C083CDD2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95" b="50399"/>
          <a:stretch>
            <a:fillRect/>
          </a:stretch>
        </p:blipFill>
        <p:spPr>
          <a:xfrm>
            <a:off x="1469478" y="369000"/>
            <a:ext cx="9253044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685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75446-44F0-C9E0-B94B-2A210E5D2C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2D014236-BBD4-1E4C-2979-E6CA9E445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9601" r="49749"/>
          <a:stretch>
            <a:fillRect/>
          </a:stretch>
        </p:blipFill>
        <p:spPr>
          <a:xfrm>
            <a:off x="1502050" y="365125"/>
            <a:ext cx="9187900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891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B01658-8D01-BB2D-D603-D423DE57E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BBD5B0-BDE9-29DA-546A-02615DA0B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sz="2000" dirty="0"/>
              <a:t>프로젝트 개요</a:t>
            </a:r>
            <a:endParaRPr lang="en-US" altLang="ko-KR" sz="2000" dirty="0"/>
          </a:p>
          <a:p>
            <a:endParaRPr lang="ko-KR" altLang="en-US" sz="2000" dirty="0"/>
          </a:p>
          <a:p>
            <a:r>
              <a:rPr lang="ko-KR" altLang="en-US" sz="2000" dirty="0"/>
              <a:t>데이터 처리</a:t>
            </a:r>
            <a:endParaRPr lang="en-US" altLang="ko-KR" sz="2000" dirty="0"/>
          </a:p>
          <a:p>
            <a:endParaRPr lang="ko-KR" altLang="en-US" sz="2000" dirty="0"/>
          </a:p>
          <a:p>
            <a:r>
              <a:rPr lang="ko-KR" altLang="en-US" sz="2000" dirty="0"/>
              <a:t>과제 </a:t>
            </a:r>
            <a:r>
              <a:rPr lang="en-US" altLang="ko-KR" sz="2000" dirty="0"/>
              <a:t>1</a:t>
            </a:r>
          </a:p>
          <a:p>
            <a:endParaRPr lang="en-US" altLang="ko-KR" sz="2000" dirty="0"/>
          </a:p>
          <a:p>
            <a:r>
              <a:rPr lang="ko-KR" altLang="en-US" sz="2000" dirty="0"/>
              <a:t>과제 </a:t>
            </a:r>
            <a:r>
              <a:rPr lang="en-US" altLang="ko-KR" sz="2000" dirty="0"/>
              <a:t>2</a:t>
            </a:r>
          </a:p>
          <a:p>
            <a:endParaRPr lang="en-US" altLang="ko-KR" sz="2000" dirty="0"/>
          </a:p>
          <a:p>
            <a:r>
              <a:rPr lang="ko-KR" altLang="en-US" sz="2000" dirty="0"/>
              <a:t>과제 </a:t>
            </a:r>
            <a:r>
              <a:rPr lang="en-US" altLang="ko-KR" sz="2000" dirty="0"/>
              <a:t>3</a:t>
            </a:r>
          </a:p>
          <a:p>
            <a:endParaRPr lang="en-US" altLang="ko-KR" sz="2000" dirty="0"/>
          </a:p>
          <a:p>
            <a:r>
              <a:rPr lang="ko-KR" altLang="en-US" sz="2000" dirty="0"/>
              <a:t>자유주제</a:t>
            </a:r>
          </a:p>
        </p:txBody>
      </p:sp>
    </p:spTree>
    <p:extLst>
      <p:ext uri="{BB962C8B-B14F-4D97-AF65-F5344CB8AC3E}">
        <p14:creationId xmlns:p14="http://schemas.microsoft.com/office/powerpoint/2010/main" val="3977936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57FE4-D733-C661-09DC-04878B779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F5883B83-5ED9-B3BA-B820-1E14B815DF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57" t="49755"/>
          <a:stretch>
            <a:fillRect/>
          </a:stretch>
        </p:blipFill>
        <p:spPr>
          <a:xfrm>
            <a:off x="1543706" y="369000"/>
            <a:ext cx="9104588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818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7FADC-403D-F160-D910-D58016E41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AC55EC0-E094-B58A-0B42-CD84CD600D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34" y="1493378"/>
            <a:ext cx="11219531" cy="3871243"/>
          </a:xfrm>
        </p:spPr>
      </p:pic>
    </p:spTree>
    <p:extLst>
      <p:ext uri="{BB962C8B-B14F-4D97-AF65-F5344CB8AC3E}">
        <p14:creationId xmlns:p14="http://schemas.microsoft.com/office/powerpoint/2010/main" val="379823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3B07D7-69B3-D894-4C0F-3C53EBB33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인사이트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F6C95-6055-9EBF-069F-AB08BBF96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거래 유동성 측면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가격 구조와 투자 위험</a:t>
            </a:r>
          </a:p>
          <a:p>
            <a:endParaRPr lang="en-US" altLang="ko-KR" sz="2000" dirty="0"/>
          </a:p>
          <a:p>
            <a:r>
              <a:rPr lang="ko-KR" altLang="en-US" sz="2000" dirty="0"/>
              <a:t>수익률과 시장 주도권</a:t>
            </a:r>
          </a:p>
          <a:p>
            <a:endParaRPr lang="en-US" altLang="ko-KR" sz="2000" dirty="0"/>
          </a:p>
          <a:p>
            <a:r>
              <a:rPr lang="ko-KR" altLang="en-US" sz="2000" dirty="0"/>
              <a:t>수요 구조 변화</a:t>
            </a:r>
          </a:p>
          <a:p>
            <a:endParaRPr lang="en-US" altLang="ko-KR" sz="2000" dirty="0"/>
          </a:p>
          <a:p>
            <a:r>
              <a:rPr lang="ko-KR" altLang="en-US" sz="2000" dirty="0"/>
              <a:t>전략적 시사점</a:t>
            </a:r>
          </a:p>
        </p:txBody>
      </p:sp>
    </p:spTree>
    <p:extLst>
      <p:ext uri="{BB962C8B-B14F-4D97-AF65-F5344CB8AC3E}">
        <p14:creationId xmlns:p14="http://schemas.microsoft.com/office/powerpoint/2010/main" val="34013798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58F40D-5D05-3AC3-4E95-208F91890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</a:rPr>
              <a:t>과제 </a:t>
            </a:r>
            <a:r>
              <a:rPr lang="en-US" altLang="ko-KR" dirty="0">
                <a:latin typeface="+mj-ea"/>
              </a:rPr>
              <a:t>2 </a:t>
            </a:r>
            <a:r>
              <a:rPr lang="ko-KR" altLang="en-US" sz="2800" dirty="0">
                <a:latin typeface="+mj-ea"/>
              </a:rPr>
              <a:t>아파트 규모별 가격 트렌드 및 생애주기 투자 전략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6461EE-F884-9FD3-9E18-2A8F157E8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생애주기</a:t>
            </a:r>
            <a:endParaRPr lang="en-US" altLang="ko-KR" sz="2400" dirty="0"/>
          </a:p>
          <a:p>
            <a:endParaRPr lang="en-US" altLang="ko-KR" sz="2400" dirty="0"/>
          </a:p>
          <a:p>
            <a:pPr lvl="1"/>
            <a:r>
              <a:rPr lang="en-US" altLang="ko-KR" sz="2000" dirty="0"/>
              <a:t>20 ~ 30</a:t>
            </a:r>
            <a:r>
              <a:rPr lang="ko-KR" altLang="en-US" sz="2000" dirty="0"/>
              <a:t>대</a:t>
            </a:r>
            <a:r>
              <a:rPr lang="en-US" altLang="ko-KR" sz="2000" dirty="0"/>
              <a:t>: </a:t>
            </a:r>
            <a:r>
              <a:rPr lang="ko-KR" altLang="en-US" sz="2000" dirty="0"/>
              <a:t>신혼 </a:t>
            </a:r>
            <a:r>
              <a:rPr lang="en-US" altLang="ko-KR" sz="2000" dirty="0"/>
              <a:t>/ </a:t>
            </a:r>
            <a:r>
              <a:rPr lang="ko-KR" altLang="en-US" sz="2000" dirty="0"/>
              <a:t>첫 주택 구입 시기</a:t>
            </a:r>
            <a:endParaRPr lang="en-US" altLang="ko-KR" sz="2000" dirty="0"/>
          </a:p>
          <a:p>
            <a:pPr lvl="1"/>
            <a:endParaRPr lang="ko-KR" altLang="en-US" sz="2000" dirty="0"/>
          </a:p>
          <a:p>
            <a:pPr lvl="1"/>
            <a:r>
              <a:rPr lang="en-US" altLang="ko-KR" sz="2000" dirty="0"/>
              <a:t>40 ~ 50</a:t>
            </a:r>
            <a:r>
              <a:rPr lang="ko-KR" altLang="en-US" sz="2000" dirty="0"/>
              <a:t>대</a:t>
            </a:r>
            <a:r>
              <a:rPr lang="en-US" altLang="ko-KR" sz="2000" dirty="0"/>
              <a:t>: </a:t>
            </a:r>
            <a:r>
              <a:rPr lang="ko-KR" altLang="en-US" sz="2000" dirty="0"/>
              <a:t>자산 증식 시기</a:t>
            </a:r>
            <a:endParaRPr lang="en-US" altLang="ko-KR" sz="2000" dirty="0"/>
          </a:p>
          <a:p>
            <a:pPr lvl="1"/>
            <a:endParaRPr lang="ko-KR" altLang="en-US" sz="2000" dirty="0"/>
          </a:p>
          <a:p>
            <a:pPr lvl="1"/>
            <a:r>
              <a:rPr lang="en-US" altLang="ko-KR" sz="2000" dirty="0"/>
              <a:t>60</a:t>
            </a:r>
            <a:r>
              <a:rPr lang="ko-KR" altLang="en-US" sz="2000" dirty="0"/>
              <a:t>대 </a:t>
            </a:r>
            <a:r>
              <a:rPr lang="en-US" altLang="ko-KR" sz="2000" dirty="0"/>
              <a:t>~ : </a:t>
            </a:r>
            <a:r>
              <a:rPr lang="ko-KR" altLang="en-US" sz="2000" dirty="0"/>
              <a:t>다운사이징 </a:t>
            </a:r>
            <a:r>
              <a:rPr lang="en-US" altLang="ko-KR" sz="2000" dirty="0"/>
              <a:t>/ </a:t>
            </a:r>
            <a:r>
              <a:rPr lang="ko-KR" altLang="en-US" sz="2000" dirty="0"/>
              <a:t>현금화 단계</a:t>
            </a:r>
          </a:p>
          <a:p>
            <a:pPr marL="0" indent="0">
              <a:buNone/>
            </a:pP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4977001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5A2FC1-92EA-C474-B39E-71C3254EC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2C456F-4E03-B354-D43D-CED2578DE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</a:rPr>
              <a:t>과제 </a:t>
            </a:r>
            <a:r>
              <a:rPr lang="en-US" altLang="ko-KR" dirty="0">
                <a:latin typeface="+mj-ea"/>
              </a:rPr>
              <a:t>2 </a:t>
            </a:r>
            <a:r>
              <a:rPr lang="ko-KR" altLang="en-US" sz="2800" dirty="0">
                <a:latin typeface="+mj-ea"/>
              </a:rPr>
              <a:t>아파트 규모별 가격 트렌드 및 생애주기 투자 전략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3218E3-EB29-8F2E-5C4B-E23A0627A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가중치 부여기준</a:t>
            </a:r>
            <a:endParaRPr lang="en-US" altLang="ko-KR" sz="2400" dirty="0"/>
          </a:p>
          <a:p>
            <a:endParaRPr lang="ko-KR" altLang="en-US" sz="2400" dirty="0"/>
          </a:p>
          <a:p>
            <a:pPr lvl="1"/>
            <a:r>
              <a:rPr lang="ko-KR" altLang="en-US" sz="2000" dirty="0"/>
              <a:t>거래량</a:t>
            </a:r>
            <a:r>
              <a:rPr lang="en-US" altLang="ko-KR" sz="2000" dirty="0"/>
              <a:t>: </a:t>
            </a:r>
            <a:r>
              <a:rPr lang="ko-KR" altLang="en-US" sz="2000" dirty="0"/>
              <a:t>시장에 대한 진입장벽</a:t>
            </a:r>
            <a:r>
              <a:rPr lang="en-US" altLang="ko-KR" sz="2000" dirty="0"/>
              <a:t>, </a:t>
            </a:r>
            <a:r>
              <a:rPr lang="ko-KR" altLang="en-US" sz="2000" dirty="0"/>
              <a:t>안정적인 현금화 가능성</a:t>
            </a:r>
            <a:endParaRPr lang="en-US" altLang="ko-KR" sz="2000" dirty="0"/>
          </a:p>
          <a:p>
            <a:pPr lvl="1"/>
            <a:endParaRPr lang="en-US" altLang="ko-KR" sz="2000" dirty="0"/>
          </a:p>
          <a:p>
            <a:pPr lvl="1"/>
            <a:r>
              <a:rPr lang="ko-KR" altLang="en-US" sz="2000" dirty="0"/>
              <a:t>평균거래금액</a:t>
            </a:r>
            <a:r>
              <a:rPr lang="en-US" altLang="ko-KR" sz="2000" dirty="0"/>
              <a:t>: </a:t>
            </a:r>
            <a:r>
              <a:rPr lang="ko-KR" altLang="en-US" sz="2000" dirty="0"/>
              <a:t>초기 투자금 </a:t>
            </a:r>
            <a:r>
              <a:rPr lang="en-US" altLang="ko-KR" sz="2000" dirty="0"/>
              <a:t>or </a:t>
            </a:r>
            <a:r>
              <a:rPr lang="ko-KR" altLang="en-US" sz="2000" dirty="0"/>
              <a:t>자산의 규모</a:t>
            </a:r>
          </a:p>
          <a:p>
            <a:pPr lvl="1"/>
            <a:endParaRPr lang="en-US" altLang="ko-KR" sz="2000" dirty="0"/>
          </a:p>
          <a:p>
            <a:pPr lvl="1"/>
            <a:r>
              <a:rPr lang="ko-KR" altLang="en-US" sz="2000" dirty="0"/>
              <a:t>연간 수익률</a:t>
            </a:r>
            <a:r>
              <a:rPr lang="en-US" altLang="ko-KR" sz="2000" dirty="0"/>
              <a:t>: </a:t>
            </a:r>
            <a:r>
              <a:rPr lang="ko-KR" altLang="en-US" sz="2000" dirty="0"/>
              <a:t>투자</a:t>
            </a:r>
            <a:r>
              <a:rPr lang="en-US" altLang="ko-KR" sz="2000" dirty="0"/>
              <a:t>(</a:t>
            </a:r>
            <a:r>
              <a:rPr lang="ko-KR" altLang="en-US" sz="2000" dirty="0"/>
              <a:t>구매</a:t>
            </a:r>
            <a:r>
              <a:rPr lang="en-US" altLang="ko-KR" sz="2000" dirty="0"/>
              <a:t>)</a:t>
            </a:r>
            <a:r>
              <a:rPr lang="ko-KR" altLang="en-US" sz="2000" dirty="0"/>
              <a:t>의 수익성</a:t>
            </a:r>
          </a:p>
          <a:p>
            <a:pPr lvl="1"/>
            <a:endParaRPr lang="en-US" altLang="ko-KR" sz="2000" dirty="0"/>
          </a:p>
          <a:p>
            <a:pPr lvl="1"/>
            <a:r>
              <a:rPr lang="ko-KR" altLang="en-US" sz="2000" dirty="0"/>
              <a:t>변동성</a:t>
            </a:r>
            <a:r>
              <a:rPr lang="en-US" altLang="ko-KR" sz="2000" dirty="0"/>
              <a:t>: </a:t>
            </a:r>
            <a:r>
              <a:rPr lang="ko-KR" altLang="en-US" sz="2000" dirty="0"/>
              <a:t>투자</a:t>
            </a:r>
            <a:r>
              <a:rPr lang="en-US" altLang="ko-KR" sz="2000" dirty="0"/>
              <a:t>(</a:t>
            </a:r>
            <a:r>
              <a:rPr lang="ko-KR" altLang="en-US" sz="2000" dirty="0"/>
              <a:t>구매</a:t>
            </a:r>
            <a:r>
              <a:rPr lang="en-US" altLang="ko-KR" sz="2000" dirty="0"/>
              <a:t>)</a:t>
            </a:r>
            <a:r>
              <a:rPr lang="ko-KR" altLang="en-US" sz="2000" dirty="0"/>
              <a:t>의 위험성</a:t>
            </a:r>
          </a:p>
          <a:p>
            <a:pPr lvl="1"/>
            <a:endParaRPr lang="en-US" altLang="ko-KR" sz="2000" dirty="0"/>
          </a:p>
          <a:p>
            <a:pPr lvl="1"/>
            <a:r>
              <a:rPr lang="ko-KR" altLang="en-US" sz="2000" dirty="0"/>
              <a:t>신축여부</a:t>
            </a:r>
            <a:r>
              <a:rPr lang="en-US" altLang="ko-KR" sz="2000" dirty="0"/>
              <a:t>: </a:t>
            </a:r>
            <a:r>
              <a:rPr lang="ko-KR" altLang="en-US" sz="2000" dirty="0"/>
              <a:t>거주 선호도</a:t>
            </a:r>
            <a:r>
              <a:rPr lang="en-US" altLang="ko-KR" sz="2000" dirty="0"/>
              <a:t>, </a:t>
            </a:r>
            <a:r>
              <a:rPr lang="ko-KR" altLang="en-US" sz="2000" dirty="0"/>
              <a:t>거래량 차이</a:t>
            </a:r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1674251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61F4D463-BB97-480E-E377-2C605F80C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980532"/>
              </p:ext>
            </p:extLst>
          </p:nvPr>
        </p:nvGraphicFramePr>
        <p:xfrm>
          <a:off x="838197" y="2135505"/>
          <a:ext cx="10515603" cy="2586990"/>
        </p:xfrm>
        <a:graphic>
          <a:graphicData uri="http://schemas.openxmlformats.org/drawingml/2006/table">
            <a:tbl>
              <a:tblPr firstRow="1" firstCol="1" bandRow="1">
                <a:tableStyleId>{C083E6E3-FA7D-4D7B-A595-EF9225AFEA82}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167379400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642943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19093694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07734496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345737198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743749453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865311739"/>
                    </a:ext>
                  </a:extLst>
                </a:gridCol>
              </a:tblGrid>
              <a:tr h="36957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 dirty="0">
                          <a:effectLst/>
                        </a:rPr>
                        <a:t>생애주기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 dirty="0">
                          <a:effectLst/>
                        </a:rPr>
                        <a:t>전략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 dirty="0">
                          <a:effectLst/>
                        </a:rPr>
                        <a:t>거래량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 dirty="0">
                          <a:effectLst/>
                        </a:rPr>
                        <a:t>거래금액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 dirty="0">
                          <a:effectLst/>
                        </a:rPr>
                        <a:t>수익률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 dirty="0">
                          <a:effectLst/>
                        </a:rPr>
                        <a:t>변동성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 dirty="0">
                          <a:effectLst/>
                        </a:rPr>
                        <a:t>신축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860846337"/>
                  </a:ext>
                </a:extLst>
              </a:tr>
              <a:tr h="36957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 dirty="0">
                          <a:effectLst/>
                        </a:rPr>
                        <a:t>청년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 dirty="0">
                          <a:effectLst/>
                        </a:rPr>
                        <a:t>거주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 dirty="0">
                          <a:effectLst/>
                        </a:rPr>
                        <a:t>0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-1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0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0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2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917106373"/>
                  </a:ext>
                </a:extLst>
              </a:tr>
              <a:tr h="369570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sz="1800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>
                          <a:effectLst/>
                        </a:rPr>
                        <a:t>투자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 dirty="0">
                          <a:effectLst/>
                        </a:rPr>
                        <a:t>-1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-1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0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363119526"/>
                  </a:ext>
                </a:extLst>
              </a:tr>
              <a:tr h="36957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 dirty="0">
                          <a:effectLst/>
                        </a:rPr>
                        <a:t>중년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>
                          <a:effectLst/>
                        </a:rPr>
                        <a:t>거주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 dirty="0">
                          <a:effectLst/>
                        </a:rPr>
                        <a:t>0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0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1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955512548"/>
                  </a:ext>
                </a:extLst>
              </a:tr>
              <a:tr h="369570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sz="1800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>
                          <a:effectLst/>
                        </a:rPr>
                        <a:t>투자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2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 dirty="0">
                          <a:effectLst/>
                        </a:rPr>
                        <a:t>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-1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-1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2773724316"/>
                  </a:ext>
                </a:extLst>
              </a:tr>
              <a:tr h="36957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 dirty="0">
                          <a:effectLst/>
                        </a:rPr>
                        <a:t>노년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>
                          <a:effectLst/>
                        </a:rPr>
                        <a:t>거주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0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0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 dirty="0">
                          <a:effectLst/>
                        </a:rPr>
                        <a:t>-1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1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4071360220"/>
                  </a:ext>
                </a:extLst>
              </a:tr>
              <a:tr h="369570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sz="1800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sz="1800">
                          <a:effectLst/>
                        </a:rPr>
                        <a:t>투자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 dirty="0">
                          <a:effectLst/>
                        </a:rPr>
                        <a:t>2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0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>
                          <a:effectLst/>
                        </a:rPr>
                        <a:t>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 dirty="0">
                          <a:effectLst/>
                        </a:rPr>
                        <a:t>-2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sz="1800" dirty="0">
                          <a:effectLst/>
                        </a:rPr>
                        <a:t>-1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544483478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F2803BC5-379D-1E44-0F24-0186673C65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7082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72989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3614F2-C82D-0CDF-B330-487FF80BF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결론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C8D13615-7C44-155C-33EF-B340038183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7758149"/>
              </p:ext>
            </p:extLst>
          </p:nvPr>
        </p:nvGraphicFramePr>
        <p:xfrm>
          <a:off x="838200" y="2135505"/>
          <a:ext cx="10515600" cy="2586990"/>
        </p:xfrm>
        <a:graphic>
          <a:graphicData uri="http://schemas.openxmlformats.org/drawingml/2006/table">
            <a:tbl>
              <a:tblPr firstRow="1" firstCol="1" bandRow="1">
                <a:tableStyleId>{C083E6E3-FA7D-4D7B-A595-EF9225AFEA82}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56063837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6570450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05618629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31243418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96785553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316035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dirty="0">
                          <a:effectLst/>
                        </a:rPr>
                        <a:t>생애주기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dirty="0">
                          <a:effectLst/>
                        </a:rPr>
                        <a:t>전략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dirty="0">
                          <a:effectLst/>
                        </a:rPr>
                        <a:t>소형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중형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대형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dirty="0">
                          <a:effectLst/>
                        </a:rPr>
                        <a:t>선택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464615982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dirty="0">
                          <a:effectLst/>
                        </a:rPr>
                        <a:t>청년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거주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dirty="0">
                          <a:effectLst/>
                        </a:rPr>
                        <a:t>2.51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0.81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-3.32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소형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211641899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투자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dirty="0">
                          <a:effectLst/>
                        </a:rPr>
                        <a:t>0.77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-0.13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-0.64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소형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89774408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dirty="0">
                          <a:effectLst/>
                        </a:rPr>
                        <a:t>중년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거주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0.55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0.64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-1.19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중형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65747437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투자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-1.19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dirty="0">
                          <a:effectLst/>
                        </a:rPr>
                        <a:t>-0.31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1.49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대형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876422117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dirty="0">
                          <a:effectLst/>
                        </a:rPr>
                        <a:t>노년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거주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1.8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-0.3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-1.51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소형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202773326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>
                          <a:effectLst/>
                        </a:rPr>
                        <a:t>투자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0.07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>
                          <a:effectLst/>
                        </a:rPr>
                        <a:t>-1.24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ko-KR" dirty="0">
                          <a:effectLst/>
                        </a:rPr>
                        <a:t>1.17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ko-KR" altLang="en-US" dirty="0">
                          <a:effectLst/>
                        </a:rPr>
                        <a:t>대형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17912037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61504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5E117E-EF76-77AC-A04E-94055E58E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인사이트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369CD0-0DD7-5804-CA57-4801EC8F2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생애주기별 최적 면적구분 선택</a:t>
            </a:r>
            <a:endParaRPr lang="en-US" altLang="ko-KR" sz="2400" dirty="0"/>
          </a:p>
          <a:p>
            <a:pPr marL="0" indent="0">
              <a:buNone/>
            </a:pPr>
            <a:endParaRPr lang="ko-KR" altLang="en-US" sz="2400" dirty="0"/>
          </a:p>
          <a:p>
            <a:pPr lvl="1"/>
            <a:r>
              <a:rPr lang="ko-KR" altLang="en-US" sz="2000" dirty="0"/>
              <a:t>생애주기별 투자</a:t>
            </a:r>
            <a:r>
              <a:rPr lang="en-US" altLang="ko-KR" sz="2000" dirty="0"/>
              <a:t>/</a:t>
            </a:r>
            <a:r>
              <a:rPr lang="ko-KR" altLang="en-US" sz="2000" dirty="0"/>
              <a:t>거주 전략의 차별화 필요</a:t>
            </a:r>
          </a:p>
          <a:p>
            <a:pPr lvl="1"/>
            <a:endParaRPr lang="en-US" altLang="ko-KR" sz="2000" dirty="0"/>
          </a:p>
          <a:p>
            <a:pPr lvl="1"/>
            <a:r>
              <a:rPr lang="ko-KR" altLang="en-US" sz="2000" dirty="0"/>
              <a:t>정책</a:t>
            </a:r>
            <a:r>
              <a:rPr lang="en-US" altLang="ko-KR" sz="2000" dirty="0"/>
              <a:t>, </a:t>
            </a:r>
            <a:r>
              <a:rPr lang="ko-KR" altLang="en-US" sz="2000" dirty="0"/>
              <a:t>학군 데이터 등과 결합해 더 현실적인 전략 수립이 가능할 것으로 예상</a:t>
            </a:r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149815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85482-D424-2F47-EE07-B7FED8A11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과제 </a:t>
            </a:r>
            <a:r>
              <a:rPr lang="en-US" altLang="ko-KR" dirty="0">
                <a:latin typeface="+mj-ea"/>
              </a:rPr>
              <a:t>3 </a:t>
            </a:r>
            <a:r>
              <a:rPr lang="ko-KR" altLang="en-US" sz="3200" dirty="0">
                <a:latin typeface="+mj-ea"/>
              </a:rPr>
              <a:t>부동산 거래량과 가격의 선행지표 관계 분석</a:t>
            </a:r>
            <a:endParaRPr lang="ko-KR" altLang="en-US" dirty="0">
              <a:latin typeface="+mj-ea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6BBF8F-8D5F-143A-A72A-F16ED89EB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부동산 거래량 변화가 가격 변동에 미치는 영향</a:t>
            </a:r>
          </a:p>
          <a:p>
            <a:endParaRPr lang="en-US" altLang="ko-KR" sz="2000" dirty="0"/>
          </a:p>
          <a:p>
            <a:r>
              <a:rPr lang="ko-KR" altLang="en-US" sz="2000" dirty="0"/>
              <a:t>시장 전환점 예측 지표 개발</a:t>
            </a:r>
          </a:p>
          <a:p>
            <a:endParaRPr lang="en-US" altLang="ko-KR" sz="2000" dirty="0"/>
          </a:p>
          <a:p>
            <a:r>
              <a:rPr lang="ko-KR" altLang="en-US" sz="2000" dirty="0"/>
              <a:t>결론 및 인사이트</a:t>
            </a:r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8277837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E9ACFAE-425F-D794-7AF2-152CD7292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254" y="561446"/>
            <a:ext cx="5965492" cy="573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118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75581F-36B0-5449-A2E3-05333E946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776E4E-5EF2-734D-6D4A-593EA1FDF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ko-KR" altLang="en-US" sz="2400" dirty="0"/>
              <a:t>과제 </a:t>
            </a:r>
            <a:r>
              <a:rPr lang="en-US" altLang="ko-KR" sz="2400" dirty="0"/>
              <a:t>1</a:t>
            </a:r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서울 </a:t>
            </a:r>
            <a:r>
              <a:rPr lang="ko-KR" altLang="en-US" sz="2000" dirty="0" err="1"/>
              <a:t>인기구</a:t>
            </a:r>
            <a:r>
              <a:rPr lang="ko-KR" altLang="en-US" sz="2000" dirty="0"/>
              <a:t> </a:t>
            </a:r>
            <a:r>
              <a:rPr lang="en-US" altLang="ko-KR" sz="2000" dirty="0"/>
              <a:t>vs </a:t>
            </a:r>
            <a:r>
              <a:rPr lang="ko-KR" altLang="en-US" sz="2000" dirty="0"/>
              <a:t>비인기구 부동산 시장 비교 분석</a:t>
            </a:r>
            <a:endParaRPr lang="en-US" altLang="ko-KR" sz="2000" dirty="0"/>
          </a:p>
          <a:p>
            <a:pPr lvl="1">
              <a:lnSpc>
                <a:spcPct val="100000"/>
              </a:lnSpc>
            </a:pP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과제 </a:t>
            </a:r>
            <a:r>
              <a:rPr lang="en-US" altLang="ko-KR" sz="2400" dirty="0"/>
              <a:t>2</a:t>
            </a:r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아파트 규모별 가격 트렌드 및 생애주기 투자 전략</a:t>
            </a:r>
            <a:endParaRPr lang="en-US" altLang="ko-KR" sz="2000" dirty="0"/>
          </a:p>
          <a:p>
            <a:pPr lvl="1">
              <a:lnSpc>
                <a:spcPct val="100000"/>
              </a:lnSpc>
            </a:pP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과제 </a:t>
            </a:r>
            <a:r>
              <a:rPr lang="en-US" altLang="ko-KR" sz="2400" dirty="0"/>
              <a:t>3</a:t>
            </a:r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부동산 거래량과 가격의 선행지표 관계 분석</a:t>
            </a:r>
            <a:endParaRPr lang="en-US" altLang="ko-KR" sz="2000" dirty="0"/>
          </a:p>
          <a:p>
            <a:pPr lvl="1">
              <a:lnSpc>
                <a:spcPct val="100000"/>
              </a:lnSpc>
            </a:pP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자유주제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금리 </a:t>
            </a:r>
            <a:r>
              <a:rPr lang="en-US" altLang="ko-KR" sz="2000" dirty="0"/>
              <a:t>/ </a:t>
            </a:r>
            <a:r>
              <a:rPr lang="ko-KR" altLang="en-US" sz="2000" dirty="0"/>
              <a:t>정부 부동산 정책이 서울 부동산 시장에 미치는 영향 분석</a:t>
            </a:r>
          </a:p>
          <a:p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60964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AC25E86-CEB7-75E7-FA7C-B23B0F1BDD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552" y="697660"/>
            <a:ext cx="6796895" cy="5462680"/>
          </a:xfrm>
        </p:spPr>
      </p:pic>
    </p:spTree>
    <p:extLst>
      <p:ext uri="{BB962C8B-B14F-4D97-AF65-F5344CB8AC3E}">
        <p14:creationId xmlns:p14="http://schemas.microsoft.com/office/powerpoint/2010/main" val="27658630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E25155-1686-4DBA-644E-A093A7C80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 및 인사이트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5378AC-5AF5-149A-40E5-F23B6DBA2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거래량 변화율과 가격 변화율의 단기 영향</a:t>
            </a:r>
            <a:endParaRPr lang="en-US" altLang="ko-KR" sz="2000" dirty="0"/>
          </a:p>
          <a:p>
            <a:endParaRPr lang="ko-KR" altLang="en-US" sz="2000" dirty="0"/>
          </a:p>
          <a:p>
            <a:r>
              <a:rPr lang="ko-KR" altLang="en-US" sz="2000" dirty="0"/>
              <a:t>거래량 변화율의 중위가격 중기 </a:t>
            </a:r>
            <a:r>
              <a:rPr lang="ko-KR" altLang="en-US" sz="2000" dirty="0" err="1"/>
              <a:t>선행성</a:t>
            </a:r>
            <a:endParaRPr lang="en-US" altLang="ko-KR" sz="2000" dirty="0"/>
          </a:p>
          <a:p>
            <a:endParaRPr lang="ko-KR" altLang="en-US" sz="2000" dirty="0"/>
          </a:p>
          <a:p>
            <a:r>
              <a:rPr lang="ko-KR" altLang="en-US" sz="2000" dirty="0"/>
              <a:t>전략적 시사점</a:t>
            </a:r>
          </a:p>
          <a:p>
            <a:endParaRPr lang="ko-KR" altLang="en-US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478382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47C2D9-6C1D-46AE-EB2A-730F059C5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9A3E0D-4EA6-3679-AEAD-420D7156C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과제 </a:t>
            </a:r>
            <a:r>
              <a:rPr lang="en-US" altLang="ko-KR" dirty="0">
                <a:latin typeface="+mj-ea"/>
              </a:rPr>
              <a:t>3 </a:t>
            </a:r>
            <a:r>
              <a:rPr lang="ko-KR" altLang="en-US" sz="3200" dirty="0">
                <a:latin typeface="+mj-ea"/>
              </a:rPr>
              <a:t>부동산 거래량과 가격의 선행지표 관계 분석</a:t>
            </a:r>
            <a:endParaRPr lang="ko-KR" altLang="en-US" dirty="0">
              <a:latin typeface="+mj-ea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1E829E-2E59-F7A7-B998-2DBA7D712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가장 유의미한 결과를 냈던 중위가격의 변화율을 예측 지표로 설정</a:t>
            </a:r>
          </a:p>
          <a:p>
            <a:endParaRPr lang="en-US" altLang="ko-KR" sz="2000" dirty="0"/>
          </a:p>
          <a:p>
            <a:r>
              <a:rPr lang="ko-KR" altLang="en-US" sz="2000" dirty="0"/>
              <a:t>임계치에 대해</a:t>
            </a:r>
            <a:r>
              <a:rPr lang="en-US" altLang="ko-KR" sz="2000" dirty="0"/>
              <a:t>, </a:t>
            </a:r>
            <a:r>
              <a:rPr lang="ko-KR" altLang="en-US" sz="2000" dirty="0"/>
              <a:t>월별 거래량 변화율과 월별 중위가격 변화율이 둘 다 임계치보다 크거나 같이 작은 경우를 단기 상승</a:t>
            </a:r>
            <a:r>
              <a:rPr lang="en-US" altLang="ko-KR" sz="2000" dirty="0"/>
              <a:t>/</a:t>
            </a:r>
            <a:r>
              <a:rPr lang="ko-KR" altLang="en-US" sz="2000" dirty="0"/>
              <a:t>하락 신호로 설정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지표 평가를 위해 </a:t>
            </a:r>
            <a:r>
              <a:rPr lang="en-US" altLang="ko-KR" sz="2000" dirty="0"/>
              <a:t>F1 Score </a:t>
            </a:r>
            <a:r>
              <a:rPr lang="ko-KR" altLang="en-US" sz="2000" dirty="0"/>
              <a:t>사용함</a:t>
            </a:r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3479581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299C0E4-D139-2BB8-C5A8-4D7F7CF9F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190" y="836612"/>
            <a:ext cx="8003620" cy="5184775"/>
          </a:xfrm>
        </p:spPr>
      </p:pic>
    </p:spTree>
    <p:extLst>
      <p:ext uri="{BB962C8B-B14F-4D97-AF65-F5344CB8AC3E}">
        <p14:creationId xmlns:p14="http://schemas.microsoft.com/office/powerpoint/2010/main" val="3853510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2EFEC07-207A-A226-D042-C0C617BF16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057" y="766718"/>
            <a:ext cx="9731885" cy="5324564"/>
          </a:xfrm>
        </p:spPr>
      </p:pic>
    </p:spTree>
    <p:extLst>
      <p:ext uri="{BB962C8B-B14F-4D97-AF65-F5344CB8AC3E}">
        <p14:creationId xmlns:p14="http://schemas.microsoft.com/office/powerpoint/2010/main" val="28377357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297661-029A-6EBF-87E7-D4A1538DB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 및 인사이트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09CEA9-E26C-A8E7-CC94-FDD03EAC3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전환점 예측 지표의 실효성</a:t>
            </a:r>
            <a:endParaRPr lang="en-US" altLang="ko-KR" sz="2400" dirty="0"/>
          </a:p>
          <a:p>
            <a:endParaRPr lang="ko-KR" altLang="en-US" sz="2400" dirty="0"/>
          </a:p>
          <a:p>
            <a:pPr lvl="1"/>
            <a:r>
              <a:rPr lang="ko-KR" altLang="en-US" sz="2000" dirty="0"/>
              <a:t>거래량 변화율과 중위가격 변화율을 동시에 활용한 예측 지표는 단기 전환점을 비교적 정확히 포착</a:t>
            </a:r>
            <a:r>
              <a:rPr lang="en-US" altLang="ko-KR" sz="2000" dirty="0"/>
              <a:t>.</a:t>
            </a:r>
          </a:p>
          <a:p>
            <a:pPr lvl="1"/>
            <a:endParaRPr lang="en-US" altLang="ko-KR" sz="2000" dirty="0"/>
          </a:p>
          <a:p>
            <a:pPr lvl="1"/>
            <a:r>
              <a:rPr lang="ko-KR" altLang="en-US" sz="2000" dirty="0"/>
              <a:t>최적 </a:t>
            </a:r>
            <a:r>
              <a:rPr lang="ko-KR" altLang="en-US" sz="2000" dirty="0" err="1"/>
              <a:t>임계값</a:t>
            </a:r>
            <a:r>
              <a:rPr lang="en-US" altLang="ko-KR" sz="2000" dirty="0"/>
              <a:t>(60%)</a:t>
            </a:r>
            <a:r>
              <a:rPr lang="ko-KR" altLang="en-US" sz="2000" dirty="0"/>
              <a:t>에서 상승</a:t>
            </a:r>
            <a:r>
              <a:rPr lang="en-US" altLang="ko-KR" sz="2000" dirty="0"/>
              <a:t>·</a:t>
            </a:r>
            <a:r>
              <a:rPr lang="ko-KR" altLang="en-US" sz="2000" dirty="0"/>
              <a:t>하락 모두 </a:t>
            </a:r>
            <a:r>
              <a:rPr lang="en-US" altLang="ko-KR" sz="2000" dirty="0"/>
              <a:t>F1 Score &gt; 0.64 </a:t>
            </a:r>
            <a:r>
              <a:rPr lang="ko-KR" altLang="en-US" sz="2000" dirty="0"/>
              <a:t>수준으로</a:t>
            </a:r>
            <a:r>
              <a:rPr lang="en-US" altLang="ko-KR" sz="2000" dirty="0"/>
              <a:t>, </a:t>
            </a:r>
            <a:r>
              <a:rPr lang="ko-KR" altLang="en-US" sz="2000" dirty="0"/>
              <a:t>실무 활용 가치 있음</a:t>
            </a:r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76800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96EC8C-88DC-1F28-4708-4F0C48E5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/>
              <a:t>자유주제</a:t>
            </a:r>
            <a:r>
              <a:rPr lang="ko-KR" altLang="en-US" dirty="0"/>
              <a:t> </a:t>
            </a:r>
            <a:r>
              <a:rPr lang="ko-KR" altLang="en-US" sz="2200" dirty="0">
                <a:latin typeface="+mn-ea"/>
                <a:ea typeface="+mn-ea"/>
              </a:rPr>
              <a:t>금리 </a:t>
            </a:r>
            <a:r>
              <a:rPr lang="en-US" altLang="ko-KR" sz="2200" dirty="0">
                <a:latin typeface="+mn-ea"/>
                <a:ea typeface="+mn-ea"/>
              </a:rPr>
              <a:t>/ </a:t>
            </a:r>
            <a:r>
              <a:rPr lang="ko-KR" altLang="en-US" sz="2200" dirty="0">
                <a:latin typeface="+mn-ea"/>
                <a:ea typeface="+mn-ea"/>
              </a:rPr>
              <a:t>정부 부동산 정책이 서울 부동산 시장에 미치는 영향 분석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A87D24-8902-857C-8C3A-6A75D9D5A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금리와 부동산 정책이 서울 부동산 시장에 미치는 영향 분석</a:t>
            </a:r>
            <a:endParaRPr lang="en-US" altLang="ko-KR" sz="2000" dirty="0"/>
          </a:p>
          <a:p>
            <a:endParaRPr lang="ko-KR" altLang="en-US" sz="2000" dirty="0"/>
          </a:p>
          <a:p>
            <a:r>
              <a:rPr lang="ko-KR" altLang="en-US" sz="2000" dirty="0"/>
              <a:t>결과 및 인사이트</a:t>
            </a:r>
          </a:p>
        </p:txBody>
      </p:sp>
    </p:spTree>
    <p:extLst>
      <p:ext uri="{BB962C8B-B14F-4D97-AF65-F5344CB8AC3E}">
        <p14:creationId xmlns:p14="http://schemas.microsoft.com/office/powerpoint/2010/main" val="16786403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BCD0F31-C0C2-E185-4420-A925594F00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6"/>
          <a:stretch>
            <a:fillRect/>
          </a:stretch>
        </p:blipFill>
        <p:spPr>
          <a:xfrm>
            <a:off x="1122890" y="729000"/>
            <a:ext cx="9946220" cy="5400000"/>
          </a:xfrm>
        </p:spPr>
      </p:pic>
    </p:spTree>
    <p:extLst>
      <p:ext uri="{BB962C8B-B14F-4D97-AF65-F5344CB8AC3E}">
        <p14:creationId xmlns:p14="http://schemas.microsoft.com/office/powerpoint/2010/main" val="21324159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BE6A1761-289C-F94D-A4F1-5C6F4729F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69" y="729000"/>
            <a:ext cx="10152526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3829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52CB05C-A6B3-4635-56CD-DDE8A1255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1"/>
          <a:stretch>
            <a:fillRect/>
          </a:stretch>
        </p:blipFill>
        <p:spPr>
          <a:xfrm>
            <a:off x="1098826" y="729000"/>
            <a:ext cx="9970283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192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1F0E92-9947-A7C8-F291-6A8638947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</a:rPr>
              <a:t>데이터 처리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0BB4B4-A3F6-9E87-A665-E9B97B7A7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+mn-ea"/>
              </a:rPr>
              <a:t>서울시 아파트 실거래가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매매</a:t>
            </a:r>
            <a:r>
              <a:rPr lang="en-US" altLang="ko-KR" dirty="0">
                <a:latin typeface="+mn-ea"/>
              </a:rPr>
              <a:t>)</a:t>
            </a:r>
            <a:r>
              <a:rPr lang="ko-KR" altLang="en-US" dirty="0">
                <a:latin typeface="+mn-ea"/>
              </a:rPr>
              <a:t>데이터</a:t>
            </a:r>
            <a:r>
              <a:rPr lang="en-US" altLang="ko-KR" dirty="0">
                <a:latin typeface="+mn-ea"/>
              </a:rPr>
              <a:t>(2020~2025)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dirty="0"/>
              <a:t>출처</a:t>
            </a:r>
            <a:r>
              <a:rPr lang="en-US" altLang="ko-KR" dirty="0"/>
              <a:t>: </a:t>
            </a:r>
            <a:r>
              <a:rPr lang="ko-KR" altLang="en-US" dirty="0"/>
              <a:t>국토교통부 실거래가 공개시스템</a:t>
            </a:r>
            <a:endParaRPr lang="en-US" altLang="ko-KR" dirty="0"/>
          </a:p>
          <a:p>
            <a:pPr marL="457200" lvl="1" indent="0">
              <a:lnSpc>
                <a:spcPct val="150000"/>
              </a:lnSpc>
              <a:buNone/>
            </a:pPr>
            <a:endParaRPr lang="ko-KR" altLang="en-US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+mn-ea"/>
              </a:rPr>
              <a:t>필요한 데이터만 추출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+mn-ea"/>
              </a:rPr>
              <a:t>데이터 가공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+mn-ea"/>
              </a:rPr>
              <a:t>이상치</a:t>
            </a:r>
            <a:r>
              <a:rPr lang="en-US" altLang="ko-KR" dirty="0">
                <a:latin typeface="+mn-ea"/>
              </a:rPr>
              <a:t>/</a:t>
            </a:r>
            <a:r>
              <a:rPr lang="ko-KR" altLang="en-US" dirty="0" err="1">
                <a:latin typeface="+mn-ea"/>
              </a:rPr>
              <a:t>결측치</a:t>
            </a:r>
            <a:r>
              <a:rPr lang="ko-KR" altLang="en-US" dirty="0">
                <a:latin typeface="+mn-ea"/>
              </a:rPr>
              <a:t> 확인</a:t>
            </a:r>
          </a:p>
        </p:txBody>
      </p:sp>
    </p:spTree>
    <p:extLst>
      <p:ext uri="{BB962C8B-B14F-4D97-AF65-F5344CB8AC3E}">
        <p14:creationId xmlns:p14="http://schemas.microsoft.com/office/powerpoint/2010/main" val="12784725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41AE9FED-1F84-8D14-2966-99F5BF6C9D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69" y="729000"/>
            <a:ext cx="10152526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714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07C80-152F-C240-CA95-25D8ADBE6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 및 인사이트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8E811A-7F39-4B8B-A0D5-F2F931FAB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금리와 서울 부동산 시장의 상관관계</a:t>
            </a:r>
            <a:endParaRPr lang="en-US" altLang="ko-KR" sz="2000" dirty="0"/>
          </a:p>
          <a:p>
            <a:endParaRPr lang="ko-KR" altLang="en-US" sz="2000" dirty="0"/>
          </a:p>
          <a:p>
            <a:r>
              <a:rPr lang="ko-KR" altLang="en-US" sz="2000" dirty="0"/>
              <a:t>금리의 </a:t>
            </a:r>
            <a:r>
              <a:rPr lang="ko-KR" altLang="en-US" sz="2000" dirty="0" err="1"/>
              <a:t>선행성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기준금리와 </a:t>
            </a:r>
            <a:r>
              <a:rPr lang="ko-KR" altLang="en-US" sz="2000" dirty="0" err="1"/>
              <a:t>국고채금리의</a:t>
            </a:r>
            <a:r>
              <a:rPr lang="ko-KR" altLang="en-US" sz="2000" dirty="0"/>
              <a:t> 차이 분석</a:t>
            </a:r>
            <a:endParaRPr lang="en-US" altLang="ko-KR" sz="2000" dirty="0"/>
          </a:p>
          <a:p>
            <a:endParaRPr lang="ko-KR" altLang="en-US" sz="2000" dirty="0"/>
          </a:p>
          <a:p>
            <a:r>
              <a:rPr lang="ko-KR" altLang="en-US" sz="2000" dirty="0"/>
              <a:t>투자 및 리스크 관리 전략</a:t>
            </a:r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521377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>
            <a:extLst>
              <a:ext uri="{FF2B5EF4-FFF2-40B4-BE49-F238E27FC236}">
                <a16:creationId xmlns:a16="http://schemas.microsoft.com/office/drawing/2014/main" id="{5D7AC303-3BF2-EEB2-C77E-5A4399928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이벤트 스터디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88C781-02EE-BE60-1429-15CB71ED8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/>
              <a:t>2020-07 / 2020 </a:t>
            </a:r>
            <a:r>
              <a:rPr lang="ko-KR" altLang="en-US" sz="2000" dirty="0"/>
              <a:t>하반기 규제 강화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dirty="0"/>
              <a:t>2021-02 / 2.4 </a:t>
            </a:r>
            <a:r>
              <a:rPr lang="ko-KR" altLang="en-US" sz="2000" dirty="0"/>
              <a:t>공급대책</a:t>
            </a:r>
          </a:p>
          <a:p>
            <a:pPr>
              <a:lnSpc>
                <a:spcPct val="150000"/>
              </a:lnSpc>
            </a:pPr>
            <a:r>
              <a:rPr lang="en-US" altLang="ko-KR" sz="2000" dirty="0"/>
              <a:t>2022-05 / </a:t>
            </a:r>
            <a:r>
              <a:rPr lang="ko-KR" altLang="en-US" sz="2000" dirty="0"/>
              <a:t>새 정부의 주택정책 기조 발표</a:t>
            </a:r>
          </a:p>
          <a:p>
            <a:pPr>
              <a:lnSpc>
                <a:spcPct val="150000"/>
              </a:lnSpc>
            </a:pPr>
            <a:r>
              <a:rPr lang="en-US" altLang="ko-KR" sz="2000" dirty="0"/>
              <a:t>2023-01 / 1.3 </a:t>
            </a:r>
            <a:r>
              <a:rPr lang="ko-KR" altLang="en-US" sz="2000" dirty="0"/>
              <a:t>부동산 대책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dirty="0"/>
              <a:t>2024-01 / </a:t>
            </a:r>
            <a:r>
              <a:rPr lang="ko-KR" altLang="en-US" sz="2000" dirty="0"/>
              <a:t>재건축 안전진단 면제 정책</a:t>
            </a:r>
          </a:p>
          <a:p>
            <a:pPr>
              <a:lnSpc>
                <a:spcPct val="150000"/>
              </a:lnSpc>
            </a:pPr>
            <a:r>
              <a:rPr lang="en-US" altLang="ko-KR" sz="2000" dirty="0"/>
              <a:t>2024-08 / </a:t>
            </a:r>
            <a:r>
              <a:rPr lang="ko-KR" altLang="en-US" sz="2000" dirty="0"/>
              <a:t>주택공급 활성화 방안</a:t>
            </a:r>
          </a:p>
          <a:p>
            <a:pPr>
              <a:lnSpc>
                <a:spcPct val="150000"/>
              </a:lnSpc>
            </a:pPr>
            <a:r>
              <a:rPr lang="en-US" altLang="ko-KR" sz="2000" dirty="0"/>
              <a:t>2025-01 / </a:t>
            </a:r>
            <a:r>
              <a:rPr lang="ko-KR" altLang="en-US" sz="2000" dirty="0"/>
              <a:t>서울시 토지거래허가구역 해제</a:t>
            </a:r>
          </a:p>
          <a:p>
            <a:pPr>
              <a:lnSpc>
                <a:spcPct val="150000"/>
              </a:lnSpc>
            </a:pPr>
            <a:r>
              <a:rPr lang="en-US" altLang="ko-KR" sz="2000" dirty="0"/>
              <a:t>2025-03 / </a:t>
            </a:r>
            <a:r>
              <a:rPr lang="ko-KR" altLang="en-US" sz="2000" dirty="0"/>
              <a:t>서울시 주택시장 안정화 방안 발표</a:t>
            </a:r>
          </a:p>
          <a:p>
            <a:pPr>
              <a:lnSpc>
                <a:spcPct val="150000"/>
              </a:lnSpc>
            </a:pP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208161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3A911-B2E9-7B26-54A7-61C398DEA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정책 목적에 따른 분류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3BDEBE-6B2C-E5A8-F30F-81EA685F4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규제 강화</a:t>
            </a:r>
            <a:r>
              <a:rPr lang="en-US" altLang="ko-KR" sz="2000" dirty="0"/>
              <a:t>, </a:t>
            </a:r>
            <a:r>
              <a:rPr lang="ko-KR" altLang="en-US" sz="2000" dirty="0"/>
              <a:t>단기적 거래량 감소</a:t>
            </a:r>
            <a:endParaRPr lang="en-US" altLang="ko-KR" sz="2000" dirty="0"/>
          </a:p>
          <a:p>
            <a:pPr lvl="1">
              <a:lnSpc>
                <a:spcPct val="150000"/>
              </a:lnSpc>
            </a:pPr>
            <a:r>
              <a:rPr lang="en-US" altLang="ko-KR" sz="1800" dirty="0"/>
              <a:t>2020 </a:t>
            </a:r>
            <a:r>
              <a:rPr lang="ko-KR" altLang="en-US" sz="1800" dirty="0"/>
              <a:t>하반기 규제 강화</a:t>
            </a:r>
          </a:p>
          <a:p>
            <a:pPr lvl="1">
              <a:lnSpc>
                <a:spcPct val="150000"/>
              </a:lnSpc>
            </a:pPr>
            <a:r>
              <a:rPr lang="ko-KR" altLang="en-US" sz="1800" dirty="0"/>
              <a:t>서울시 주택시장 안정화 방안 발표</a:t>
            </a:r>
            <a:endParaRPr lang="en-US" altLang="ko-KR" sz="1800" dirty="0"/>
          </a:p>
          <a:p>
            <a:pPr>
              <a:lnSpc>
                <a:spcPct val="150000"/>
              </a:lnSpc>
            </a:pPr>
            <a:r>
              <a:rPr lang="ko-KR" altLang="en-US" sz="2000" dirty="0"/>
              <a:t>주택 공급 확대</a:t>
            </a:r>
            <a:r>
              <a:rPr lang="en-US" altLang="ko-KR" sz="2000" dirty="0"/>
              <a:t>, </a:t>
            </a:r>
            <a:r>
              <a:rPr lang="ko-KR" altLang="en-US" sz="2000" dirty="0"/>
              <a:t>장기적 가격 안정화</a:t>
            </a:r>
            <a:endParaRPr lang="en-US" altLang="ko-KR" sz="2000" dirty="0"/>
          </a:p>
          <a:p>
            <a:pPr lvl="1">
              <a:lnSpc>
                <a:spcPct val="150000"/>
              </a:lnSpc>
            </a:pPr>
            <a:r>
              <a:rPr lang="en-US" altLang="ko-KR" sz="1800" dirty="0"/>
              <a:t>2.4 </a:t>
            </a:r>
            <a:r>
              <a:rPr lang="ko-KR" altLang="en-US" sz="1800" dirty="0"/>
              <a:t>공급대책</a:t>
            </a:r>
          </a:p>
          <a:p>
            <a:pPr lvl="1">
              <a:lnSpc>
                <a:spcPct val="150000"/>
              </a:lnSpc>
            </a:pPr>
            <a:r>
              <a:rPr lang="ko-KR" altLang="en-US" sz="1800" dirty="0"/>
              <a:t>주택공급 활성화 방안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시장 활성화</a:t>
            </a:r>
            <a:r>
              <a:rPr lang="en-US" altLang="ko-KR" sz="2000" dirty="0"/>
              <a:t>(</a:t>
            </a:r>
            <a:r>
              <a:rPr lang="ko-KR" altLang="en-US" sz="2000" dirty="0"/>
              <a:t>규제 완화</a:t>
            </a:r>
            <a:r>
              <a:rPr lang="en-US" altLang="ko-KR" sz="2000" dirty="0"/>
              <a:t>, </a:t>
            </a:r>
            <a:r>
              <a:rPr lang="ko-KR" altLang="en-US" sz="2000" dirty="0"/>
              <a:t>세제 혜택</a:t>
            </a:r>
            <a:r>
              <a:rPr lang="en-US" altLang="ko-KR" sz="2000" dirty="0"/>
              <a:t>), </a:t>
            </a:r>
            <a:r>
              <a:rPr lang="ko-KR" altLang="en-US" sz="2000" dirty="0"/>
              <a:t>거래량 증가</a:t>
            </a:r>
            <a:endParaRPr lang="en-US" altLang="ko-KR" sz="2000" dirty="0"/>
          </a:p>
          <a:p>
            <a:pPr lvl="1">
              <a:lnSpc>
                <a:spcPct val="150000"/>
              </a:lnSpc>
            </a:pPr>
            <a:r>
              <a:rPr lang="ko-KR" altLang="en-US" sz="1800" dirty="0"/>
              <a:t>새 정부 주택정책 기조 발표</a:t>
            </a:r>
          </a:p>
          <a:p>
            <a:pPr lvl="1">
              <a:lnSpc>
                <a:spcPct val="150000"/>
              </a:lnSpc>
            </a:pPr>
            <a:r>
              <a:rPr lang="en-US" altLang="ko-KR" sz="1800" dirty="0"/>
              <a:t>1.3 </a:t>
            </a:r>
            <a:r>
              <a:rPr lang="ko-KR" altLang="en-US" sz="1800" dirty="0"/>
              <a:t>부동산 대책</a:t>
            </a:r>
          </a:p>
          <a:p>
            <a:pPr lvl="1">
              <a:lnSpc>
                <a:spcPct val="150000"/>
              </a:lnSpc>
            </a:pPr>
            <a:r>
              <a:rPr lang="ko-KR" altLang="en-US" sz="1800" dirty="0"/>
              <a:t>재건축 안전진단 면제</a:t>
            </a:r>
          </a:p>
          <a:p>
            <a:pPr lvl="1">
              <a:lnSpc>
                <a:spcPct val="150000"/>
              </a:lnSpc>
            </a:pPr>
            <a:r>
              <a:rPr lang="ko-KR" altLang="en-US" sz="1800" dirty="0"/>
              <a:t>서울시 토지거래허가구역 해제</a:t>
            </a:r>
          </a:p>
        </p:txBody>
      </p:sp>
    </p:spTree>
    <p:extLst>
      <p:ext uri="{BB962C8B-B14F-4D97-AF65-F5344CB8AC3E}">
        <p14:creationId xmlns:p14="http://schemas.microsoft.com/office/powerpoint/2010/main" val="20930779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4">
            <a:extLst>
              <a:ext uri="{FF2B5EF4-FFF2-40B4-BE49-F238E27FC236}">
                <a16:creationId xmlns:a16="http://schemas.microsoft.com/office/drawing/2014/main" id="{8AC59BBE-F7BD-DAE4-1B50-9764E05095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41"/>
          <a:stretch>
            <a:fillRect/>
          </a:stretch>
        </p:blipFill>
        <p:spPr>
          <a:xfrm>
            <a:off x="1596000" y="343744"/>
            <a:ext cx="9000000" cy="6143016"/>
          </a:xfrm>
          <a:prstGeom prst="rect">
            <a:avLst/>
          </a:prstGeom>
        </p:spPr>
      </p:pic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9B14ECC-F5D5-A397-1395-7E96D746B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060"/>
          <a:stretch>
            <a:fillRect/>
          </a:stretch>
        </p:blipFill>
        <p:spPr>
          <a:xfrm>
            <a:off x="1596000" y="365125"/>
            <a:ext cx="9000000" cy="5888085"/>
          </a:xfrm>
        </p:spPr>
      </p:pic>
    </p:spTree>
    <p:extLst>
      <p:ext uri="{BB962C8B-B14F-4D97-AF65-F5344CB8AC3E}">
        <p14:creationId xmlns:p14="http://schemas.microsoft.com/office/powerpoint/2010/main" val="1143474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506D4F9-3900-C1C6-F903-C054ECC47F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41"/>
          <a:stretch>
            <a:fillRect/>
          </a:stretch>
        </p:blipFill>
        <p:spPr>
          <a:xfrm>
            <a:off x="1596000" y="357594"/>
            <a:ext cx="9000000" cy="614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210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74A0207-B637-5671-D91A-06A8F88822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124" y="248741"/>
            <a:ext cx="8883751" cy="6360517"/>
          </a:xfrm>
        </p:spPr>
      </p:pic>
    </p:spTree>
    <p:extLst>
      <p:ext uri="{BB962C8B-B14F-4D97-AF65-F5344CB8AC3E}">
        <p14:creationId xmlns:p14="http://schemas.microsoft.com/office/powerpoint/2010/main" val="42184756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06C86E19-37DA-7CBC-DA06-2F2708A50B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468" y="372875"/>
            <a:ext cx="8591064" cy="6120000"/>
          </a:xfrm>
        </p:spPr>
      </p:pic>
    </p:spTree>
    <p:extLst>
      <p:ext uri="{BB962C8B-B14F-4D97-AF65-F5344CB8AC3E}">
        <p14:creationId xmlns:p14="http://schemas.microsoft.com/office/powerpoint/2010/main" val="8740089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A331DF91-DFE7-73C5-C105-584C300432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468" y="372875"/>
            <a:ext cx="8591063" cy="6120000"/>
          </a:xfrm>
        </p:spPr>
      </p:pic>
    </p:spTree>
    <p:extLst>
      <p:ext uri="{BB962C8B-B14F-4D97-AF65-F5344CB8AC3E}">
        <p14:creationId xmlns:p14="http://schemas.microsoft.com/office/powerpoint/2010/main" val="25217046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90647C6-8D63-4E89-19B5-2CAD6A4DAE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468" y="372875"/>
            <a:ext cx="8591063" cy="6120000"/>
          </a:xfrm>
        </p:spPr>
      </p:pic>
    </p:spTree>
    <p:extLst>
      <p:ext uri="{BB962C8B-B14F-4D97-AF65-F5344CB8AC3E}">
        <p14:creationId xmlns:p14="http://schemas.microsoft.com/office/powerpoint/2010/main" val="985774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FE8E9B-2E2A-70C6-6584-9923A5D72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과제 </a:t>
            </a:r>
            <a:r>
              <a:rPr lang="en-US" altLang="ko-KR" dirty="0">
                <a:latin typeface="+mj-ea"/>
              </a:rPr>
              <a:t>1 </a:t>
            </a:r>
            <a:r>
              <a:rPr lang="ko-KR" altLang="en-US" sz="2800" dirty="0">
                <a:latin typeface="+mn-ea"/>
              </a:rPr>
              <a:t>서울 </a:t>
            </a:r>
            <a:r>
              <a:rPr lang="ko-KR" altLang="en-US" sz="2800" dirty="0" err="1">
                <a:latin typeface="+mn-ea"/>
              </a:rPr>
              <a:t>인기구</a:t>
            </a:r>
            <a:r>
              <a:rPr lang="ko-KR" altLang="en-US" sz="2800" dirty="0">
                <a:latin typeface="+mn-ea"/>
              </a:rPr>
              <a:t> </a:t>
            </a:r>
            <a:r>
              <a:rPr lang="en-US" altLang="ko-KR" sz="2800" dirty="0">
                <a:latin typeface="+mn-ea"/>
              </a:rPr>
              <a:t>vs </a:t>
            </a:r>
            <a:r>
              <a:rPr lang="ko-KR" altLang="en-US" sz="2800" dirty="0">
                <a:latin typeface="+mn-ea"/>
              </a:rPr>
              <a:t>비인기구 부동산 시장 비교 분석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19B9ED-5FC9-95D4-6948-04ADDE523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>
                <a:latin typeface="+mn-ea"/>
              </a:rPr>
              <a:t>최근 기준 통계분석</a:t>
            </a:r>
            <a:endParaRPr lang="en-US" altLang="ko-KR" sz="2000" dirty="0">
              <a:latin typeface="+mn-ea"/>
            </a:endParaRPr>
          </a:p>
          <a:p>
            <a:pPr marL="0" indent="0">
              <a:buNone/>
            </a:pPr>
            <a:endParaRPr lang="en-US" altLang="ko-KR" sz="2000" dirty="0">
              <a:latin typeface="+mn-ea"/>
            </a:endParaRPr>
          </a:p>
          <a:p>
            <a:r>
              <a:rPr lang="ko-KR" altLang="en-US" sz="2000" dirty="0">
                <a:latin typeface="+mn-ea"/>
              </a:rPr>
              <a:t>거래 활성화 정도 비교</a:t>
            </a:r>
          </a:p>
          <a:p>
            <a:endParaRPr lang="en-US" altLang="ko-KR" sz="2000" dirty="0">
              <a:latin typeface="+mn-ea"/>
            </a:endParaRPr>
          </a:p>
          <a:p>
            <a:r>
              <a:rPr lang="ko-KR" altLang="en-US" sz="2000" dirty="0">
                <a:latin typeface="+mn-ea"/>
              </a:rPr>
              <a:t>투자 매력도 분석</a:t>
            </a:r>
          </a:p>
          <a:p>
            <a:endParaRPr lang="en-US" altLang="ko-KR" sz="2000" dirty="0">
              <a:latin typeface="+mn-ea"/>
            </a:endParaRPr>
          </a:p>
          <a:p>
            <a:r>
              <a:rPr lang="ko-KR" altLang="en-US" sz="2000" dirty="0">
                <a:latin typeface="+mn-ea"/>
              </a:rPr>
              <a:t>변동성 및 추세</a:t>
            </a:r>
            <a:endParaRPr lang="en-US" altLang="ko-KR" sz="2000" dirty="0">
              <a:latin typeface="+mn-ea"/>
            </a:endParaRPr>
          </a:p>
          <a:p>
            <a:endParaRPr lang="en-US" altLang="ko-KR" sz="2000" dirty="0">
              <a:latin typeface="+mn-ea"/>
            </a:endParaRPr>
          </a:p>
          <a:p>
            <a:r>
              <a:rPr lang="ko-KR" altLang="en-US" sz="2000" dirty="0">
                <a:latin typeface="+mn-ea"/>
              </a:rPr>
              <a:t>결론 및 인사이트</a:t>
            </a:r>
          </a:p>
          <a:p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4909682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96A210-D806-82D5-81DF-113E694A6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 및 인사이트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5CAD58-9BC9-7C4A-0A7A-74C508F59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거래량 분석</a:t>
            </a:r>
            <a:endParaRPr lang="en-US" altLang="ko-KR" sz="2000" dirty="0"/>
          </a:p>
          <a:p>
            <a:endParaRPr lang="ko-KR" altLang="en-US" sz="2000" dirty="0"/>
          </a:p>
          <a:p>
            <a:r>
              <a:rPr lang="ko-KR" altLang="en-US" sz="2000" dirty="0"/>
              <a:t>거래가격 변화 분석</a:t>
            </a:r>
            <a:endParaRPr lang="en-US" altLang="ko-KR" sz="2000" dirty="0"/>
          </a:p>
          <a:p>
            <a:endParaRPr lang="ko-KR" altLang="en-US" sz="2000" dirty="0"/>
          </a:p>
          <a:p>
            <a:r>
              <a:rPr lang="ko-KR" altLang="en-US" sz="2000" dirty="0"/>
              <a:t>변동성 분석</a:t>
            </a:r>
          </a:p>
          <a:p>
            <a:endParaRPr lang="en-US" altLang="ko-KR" sz="2000" dirty="0"/>
          </a:p>
          <a:p>
            <a:r>
              <a:rPr lang="ko-KR" altLang="en-US" sz="2000" dirty="0"/>
              <a:t>전략적 시사점</a:t>
            </a:r>
          </a:p>
        </p:txBody>
      </p:sp>
    </p:spTree>
    <p:extLst>
      <p:ext uri="{BB962C8B-B14F-4D97-AF65-F5344CB8AC3E}">
        <p14:creationId xmlns:p14="http://schemas.microsoft.com/office/powerpoint/2010/main" val="41556230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E7E452-668D-F949-45B0-F9AE3B0B4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0" y="2752918"/>
            <a:ext cx="1905000" cy="1352163"/>
          </a:xfrm>
        </p:spPr>
        <p:txBody>
          <a:bodyPr/>
          <a:lstStyle/>
          <a:p>
            <a:pPr algn="ctr"/>
            <a:r>
              <a:rPr lang="en-US" altLang="ko-KR" dirty="0"/>
              <a:t>Q&amp;A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4046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EFDB953-E8C2-1C79-EC25-942E9FD5D76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75" y="1253331"/>
            <a:ext cx="10255250" cy="4351338"/>
          </a:xfrm>
        </p:spPr>
      </p:pic>
    </p:spTree>
    <p:extLst>
      <p:ext uri="{BB962C8B-B14F-4D97-AF65-F5344CB8AC3E}">
        <p14:creationId xmlns:p14="http://schemas.microsoft.com/office/powerpoint/2010/main" val="694390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BAD767C-3066-A31F-CA4D-5B8C806ED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471" y="539116"/>
            <a:ext cx="6945057" cy="577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60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F130470-E9BC-EF6E-2802-95D9678BB0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466923"/>
            <a:ext cx="5546182" cy="3600000"/>
          </a:xfr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231E1D0-966E-C0F4-FB58-A2D083E15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9945378"/>
              </p:ext>
            </p:extLst>
          </p:nvPr>
        </p:nvGraphicFramePr>
        <p:xfrm>
          <a:off x="838198" y="4905822"/>
          <a:ext cx="10515603" cy="1383030"/>
        </p:xfrm>
        <a:graphic>
          <a:graphicData uri="http://schemas.openxmlformats.org/drawingml/2006/table">
            <a:tbl>
              <a:tblPr firstRow="1" firstCol="1" bandRow="1">
                <a:tableStyleId>{F2DE63D5-997A-4646-A377-4702673A728D}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356294124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8171451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56340353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583244244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881640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768553424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506147956"/>
                    </a:ext>
                  </a:extLst>
                </a:gridCol>
              </a:tblGrid>
              <a:tr h="64389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ko-KR" altLang="en-US" sz="1600" b="1" dirty="0">
                          <a:effectLst/>
                        </a:rPr>
                        <a:t>거래금액</a:t>
                      </a:r>
                      <a:r>
                        <a:rPr lang="en-US" altLang="ko-KR" sz="1600" b="1" dirty="0">
                          <a:effectLst/>
                        </a:rPr>
                        <a:t>(</a:t>
                      </a:r>
                      <a:r>
                        <a:rPr lang="ko-KR" altLang="en-US" sz="1600" b="1" dirty="0">
                          <a:effectLst/>
                        </a:rPr>
                        <a:t>억</a:t>
                      </a:r>
                      <a:r>
                        <a:rPr lang="en-US" altLang="ko-KR" sz="1600" b="1" dirty="0">
                          <a:effectLst/>
                        </a:rPr>
                        <a:t>)</a:t>
                      </a:r>
                      <a:endParaRPr lang="ko-KR" altLang="en-US" sz="1600" b="1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ko-KR" altLang="en-US" sz="1600" b="1" dirty="0">
                          <a:effectLst/>
                        </a:rPr>
                        <a:t>하위 </a:t>
                      </a:r>
                      <a:r>
                        <a:rPr lang="en-US" altLang="ko-KR" sz="1600" b="1" dirty="0">
                          <a:effectLst/>
                        </a:rPr>
                        <a:t>5%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ko-KR" altLang="en-US" sz="1600" b="1" dirty="0">
                          <a:effectLst/>
                        </a:rPr>
                        <a:t>상위</a:t>
                      </a:r>
                      <a:r>
                        <a:rPr lang="en-US" altLang="ko-KR" sz="1600" b="1" dirty="0">
                          <a:effectLst/>
                        </a:rPr>
                        <a:t>5%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ko-KR" altLang="en-US" sz="1600" b="1" dirty="0">
                          <a:effectLst/>
                        </a:rPr>
                        <a:t>중앙값</a:t>
                      </a:r>
                      <a:endParaRPr lang="en-US" altLang="ko-KR" sz="1600" b="1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600" b="1" dirty="0">
                          <a:effectLst/>
                        </a:rPr>
                        <a:t>IQR</a:t>
                      </a:r>
                      <a:endParaRPr lang="en-US" altLang="ko-KR" sz="1600" b="1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ko-KR" altLang="en-US" sz="1600" b="1" dirty="0">
                          <a:effectLst/>
                        </a:rPr>
                        <a:t>평균</a:t>
                      </a:r>
                      <a:endParaRPr lang="en-US" altLang="ko-KR" sz="1600" b="1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ko-KR" altLang="en-US" sz="1600" b="1" dirty="0">
                          <a:effectLst/>
                        </a:rPr>
                        <a:t>표준편차</a:t>
                      </a:r>
                      <a:endParaRPr lang="en-US" altLang="ko-KR" sz="1600" b="1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870666186"/>
                  </a:ext>
                </a:extLst>
              </a:tr>
              <a:tr h="3695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600" dirty="0" err="1">
                          <a:effectLst/>
                        </a:rPr>
                        <a:t>인기구</a:t>
                      </a:r>
                      <a:endParaRPr lang="ko-KR" altLang="en-US" sz="1600" dirty="0">
                        <a:effectLst/>
                      </a:endParaRP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>
                          <a:effectLst/>
                        </a:rPr>
                        <a:t>6.688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>
                          <a:effectLst/>
                        </a:rPr>
                        <a:t>41.393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>
                          <a:effectLst/>
                        </a:rPr>
                        <a:t>18.97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>
                          <a:effectLst/>
                        </a:rPr>
                        <a:t>13.081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>
                          <a:effectLst/>
                        </a:rPr>
                        <a:t>20.628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>
                          <a:effectLst/>
                        </a:rPr>
                        <a:t>11.78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774031664"/>
                  </a:ext>
                </a:extLst>
              </a:tr>
              <a:tr h="3695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600" dirty="0">
                          <a:effectLst/>
                        </a:rPr>
                        <a:t>비인기구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>
                          <a:effectLst/>
                        </a:rPr>
                        <a:t>2.178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>
                          <a:effectLst/>
                        </a:rPr>
                        <a:t>15.919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>
                          <a:effectLst/>
                        </a:rPr>
                        <a:t>5.767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>
                          <a:effectLst/>
                        </a:rPr>
                        <a:t>3.153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>
                          <a:effectLst/>
                        </a:rPr>
                        <a:t>6.624</a:t>
                      </a:r>
                    </a:p>
                  </a:txBody>
                  <a:tcPr marL="95250" marR="95250" marT="47625" marB="4762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>
                          <a:effectLst/>
                        </a:rPr>
                        <a:t>3.97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3591808560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BBBDC1E9-E864-9DCA-FF4C-C1FB8360DB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98" y="466923"/>
            <a:ext cx="5496001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78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82F41840-D1DE-6962-073D-3E5229E71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73" y="864993"/>
            <a:ext cx="10337054" cy="512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15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3067</Words>
  <Application>Microsoft Office PowerPoint</Application>
  <PresentationFormat>와이드스크린</PresentationFormat>
  <Paragraphs>545</Paragraphs>
  <Slides>51</Slides>
  <Notes>42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51</vt:i4>
      </vt:variant>
    </vt:vector>
  </HeadingPairs>
  <TitlesOfParts>
    <vt:vector size="55" baseType="lpstr">
      <vt:lpstr>나눔고딕 ExtraBold</vt:lpstr>
      <vt:lpstr>맑은 고딕</vt:lpstr>
      <vt:lpstr>Arial</vt:lpstr>
      <vt:lpstr>Office 테마</vt:lpstr>
      <vt:lpstr>서울 부동산 시장 분석 및 투자 전략 수립</vt:lpstr>
      <vt:lpstr>목차</vt:lpstr>
      <vt:lpstr>프로젝트 개요</vt:lpstr>
      <vt:lpstr>데이터 처리</vt:lpstr>
      <vt:lpstr>과제 1 서울 인기구 vs 비인기구 부동산 시장 비교 분석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결론 및 인사이트</vt:lpstr>
      <vt:lpstr>과제 2 아파트 규모별 가격 트렌드 및 생애주기 투자 전략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인사이트</vt:lpstr>
      <vt:lpstr>과제 2 아파트 규모별 가격 트렌드 및 생애주기 투자 전략</vt:lpstr>
      <vt:lpstr>과제 2 아파트 규모별 가격 트렌드 및 생애주기 투자 전략</vt:lpstr>
      <vt:lpstr>PowerPoint 프레젠테이션</vt:lpstr>
      <vt:lpstr>결론</vt:lpstr>
      <vt:lpstr>인사이트</vt:lpstr>
      <vt:lpstr>과제 3 부동산 거래량과 가격의 선행지표 관계 분석</vt:lpstr>
      <vt:lpstr>PowerPoint 프레젠테이션</vt:lpstr>
      <vt:lpstr>PowerPoint 프레젠테이션</vt:lpstr>
      <vt:lpstr>결과 및 인사이트</vt:lpstr>
      <vt:lpstr>과제 3 부동산 거래량과 가격의 선행지표 관계 분석</vt:lpstr>
      <vt:lpstr>PowerPoint 프레젠테이션</vt:lpstr>
      <vt:lpstr>PowerPoint 프레젠테이션</vt:lpstr>
      <vt:lpstr>결론 및 인사이트</vt:lpstr>
      <vt:lpstr>자유주제 금리 / 정부 부동산 정책이 서울 부동산 시장에 미치는 영향 분석</vt:lpstr>
      <vt:lpstr>PowerPoint 프레젠테이션</vt:lpstr>
      <vt:lpstr>PowerPoint 프레젠테이션</vt:lpstr>
      <vt:lpstr>PowerPoint 프레젠테이션</vt:lpstr>
      <vt:lpstr>PowerPoint 프레젠테이션</vt:lpstr>
      <vt:lpstr>결론 및 인사이트</vt:lpstr>
      <vt:lpstr>이벤트 스터디 분석</vt:lpstr>
      <vt:lpstr>정책 목적에 따른 분류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결론 및 인사이트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Jungsoo Kim</dc:creator>
  <cp:lastModifiedBy>Jungsoo Kim</cp:lastModifiedBy>
  <cp:revision>20</cp:revision>
  <dcterms:created xsi:type="dcterms:W3CDTF">2025-08-21T08:22:30Z</dcterms:created>
  <dcterms:modified xsi:type="dcterms:W3CDTF">2025-08-22T04:50:40Z</dcterms:modified>
</cp:coreProperties>
</file>

<file path=docProps/thumbnail.jpeg>
</file>